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sldIdLst>
    <p:sldId id="290" r:id="rId2"/>
    <p:sldId id="400" r:id="rId3"/>
    <p:sldId id="402" r:id="rId4"/>
    <p:sldId id="409" r:id="rId5"/>
    <p:sldId id="411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ppell, Andy" initials="CA" lastIdx="1" clrIdx="0">
    <p:extLst>
      <p:ext uri="{19B8F6BF-5375-455C-9EA6-DF929625EA0E}">
        <p15:presenceInfo xmlns:p15="http://schemas.microsoft.com/office/powerpoint/2012/main" userId="S::u1875823@live.warwick.ac.uk::53e52401-448b-4141-bd04-7f2e1c6e0e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DD"/>
    <a:srgbClr val="0303ED"/>
    <a:srgbClr val="7ECBB6"/>
    <a:srgbClr val="E17420"/>
    <a:srgbClr val="F47920"/>
    <a:srgbClr val="6AC2FE"/>
    <a:srgbClr val="5DD5FF"/>
    <a:srgbClr val="E86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5" autoAdjust="0"/>
    <p:restoredTop sz="95801"/>
  </p:normalViewPr>
  <p:slideViewPr>
    <p:cSldViewPr snapToGrid="0" snapToObjects="1">
      <p:cViewPr varScale="1">
        <p:scale>
          <a:sx n="146" d="100"/>
          <a:sy n="146" d="100"/>
        </p:scale>
        <p:origin x="584" y="176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B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B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0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703" y="4195977"/>
            <a:ext cx="1258371" cy="65722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34535" y="4195977"/>
            <a:ext cx="1258371" cy="65722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119571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73" y="-67296"/>
            <a:ext cx="9364199" cy="1448465"/>
          </a:xfrm>
          <a:prstGeom prst="rect">
            <a:avLst/>
          </a:prstGeom>
        </p:spPr>
      </p:pic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>
            <a:lvl1pPr>
              <a:buClr>
                <a:srgbClr val="00B2DD"/>
              </a:buClr>
              <a:defRPr>
                <a:solidFill>
                  <a:schemeClr val="tx1"/>
                </a:solidFill>
              </a:defRPr>
            </a:lvl1pPr>
          </a:lstStyle>
          <a:p>
            <a:pPr lvl="0">
              <a:buClr>
                <a:srgbClr val="00B2DD"/>
              </a:buClr>
            </a:pPr>
            <a:r>
              <a:rPr lang="en-GB" dirty="0">
                <a:latin typeface="+mn-lt"/>
              </a:rPr>
              <a:t>Click to edit Master text styles</a:t>
            </a:r>
          </a:p>
          <a:p>
            <a:pPr lvl="1">
              <a:buClr>
                <a:srgbClr val="00B2DD"/>
              </a:buClr>
            </a:pPr>
            <a:r>
              <a:rPr lang="en-GB" dirty="0">
                <a:latin typeface="+mn-lt"/>
              </a:rPr>
              <a:t>Second level</a:t>
            </a:r>
          </a:p>
          <a:p>
            <a:pPr lvl="2">
              <a:buClr>
                <a:srgbClr val="00B2DD"/>
              </a:buClr>
            </a:pPr>
            <a:r>
              <a:rPr lang="en-GB" dirty="0">
                <a:latin typeface="+mn-lt"/>
              </a:rPr>
              <a:t>Third level</a:t>
            </a:r>
          </a:p>
          <a:p>
            <a:pPr lvl="3">
              <a:buClr>
                <a:srgbClr val="00B2DD"/>
              </a:buClr>
            </a:pPr>
            <a:r>
              <a:rPr lang="en-GB" dirty="0">
                <a:latin typeface="+mn-lt"/>
              </a:rPr>
              <a:t>Fourth level</a:t>
            </a:r>
          </a:p>
          <a:p>
            <a:pPr lvl="4">
              <a:buClr>
                <a:srgbClr val="00B2DD"/>
              </a:buClr>
            </a:pPr>
            <a:r>
              <a:rPr lang="en-GB" dirty="0">
                <a:latin typeface="+mn-lt"/>
              </a:rPr>
              <a:t>Fifth level</a:t>
            </a:r>
            <a:endParaRPr lang="en-US" dirty="0">
              <a:latin typeface="+mn-lt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dirty="0">
                <a:solidFill>
                  <a:srgbClr val="00B2DD"/>
                </a:solidFill>
                <a:latin typeface="+mn-lt"/>
              </a:rPr>
              <a:t>Click to edit Master text styles</a:t>
            </a:r>
          </a:p>
          <a:p>
            <a:pPr lvl="1"/>
            <a:r>
              <a:rPr lang="en-GB" dirty="0">
                <a:solidFill>
                  <a:srgbClr val="00B2DD"/>
                </a:solidFill>
                <a:latin typeface="+mn-lt"/>
              </a:rPr>
              <a:t>Second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4C38FC-60F3-4EDD-8262-0BF952B7298D}"/>
              </a:ext>
            </a:extLst>
          </p:cNvPr>
          <p:cNvSpPr txBox="1"/>
          <p:nvPr userDrawn="1"/>
        </p:nvSpPr>
        <p:spPr>
          <a:xfrm>
            <a:off x="8737600" y="8709"/>
            <a:ext cx="406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2E885E6-D6ED-42EB-A033-DDEA87C4B54C}" type="slidenum">
              <a:rPr lang="en-GB" smtClean="0">
                <a:solidFill>
                  <a:srgbClr val="00B2DD"/>
                </a:solidFill>
              </a:rPr>
              <a:pPr algn="r"/>
              <a:t>‹#›</a:t>
            </a:fld>
            <a:endParaRPr lang="en-GB" dirty="0">
              <a:solidFill>
                <a:srgbClr val="00B2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4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0" r:id="rId2"/>
    <p:sldLayoutId id="2147483667" r:id="rId3"/>
    <p:sldLayoutId id="2147483693" r:id="rId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140/epjc/s10052-017-5481-6" TargetMode="External"/><Relationship Id="rId2" Type="http://schemas.openxmlformats.org/officeDocument/2006/relationships/hyperlink" Target="https://arxiv.org/abs/2206.14521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opscience.iop.org/article/10.1088/1748-0221/15/12/P12004" TargetMode="External"/><Relationship Id="rId5" Type="http://schemas.openxmlformats.org/officeDocument/2006/relationships/hyperlink" Target="https://zenodo.org/record/1286758" TargetMode="External"/><Relationship Id="rId4" Type="http://schemas.openxmlformats.org/officeDocument/2006/relationships/hyperlink" Target="https://link.springer.com/book/10.1007/978-1-4613-2865-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582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">
            <a:extLst>
              <a:ext uri="{FF2B5EF4-FFF2-40B4-BE49-F238E27FC236}">
                <a16:creationId xmlns:a16="http://schemas.microsoft.com/office/drawing/2014/main" id="{4B8B7AB7-0EE4-4581-C963-38C4D4468C54}"/>
              </a:ext>
            </a:extLst>
          </p:cNvPr>
          <p:cNvGrpSpPr/>
          <p:nvPr/>
        </p:nvGrpSpPr>
        <p:grpSpPr>
          <a:xfrm>
            <a:off x="5203462" y="679548"/>
            <a:ext cx="3720346" cy="3227396"/>
            <a:chOff x="0" y="0"/>
            <a:chExt cx="4130574" cy="3583269"/>
          </a:xfrm>
        </p:grpSpPr>
        <p:pic>
          <p:nvPicPr>
            <p:cNvPr id="13" name="pdune.png" descr="pdune.png">
              <a:extLst>
                <a:ext uri="{FF2B5EF4-FFF2-40B4-BE49-F238E27FC236}">
                  <a16:creationId xmlns:a16="http://schemas.microsoft.com/office/drawing/2014/main" id="{4378DBDC-3B2F-9894-218F-0F5F28C6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613" t="14606" r="19611" b="13357"/>
            <a:stretch>
              <a:fillRect/>
            </a:stretch>
          </p:blipFill>
          <p:spPr>
            <a:xfrm>
              <a:off x="0" y="0"/>
              <a:ext cx="4130574" cy="35394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4C5932EF-66DF-FFE3-F49F-7B3550C7E423}"/>
                </a:ext>
              </a:extLst>
            </p:cNvPr>
            <p:cNvSpPr/>
            <p:nvPr/>
          </p:nvSpPr>
          <p:spPr>
            <a:xfrm>
              <a:off x="2501989" y="3095481"/>
              <a:ext cx="388454" cy="4877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Freeform 1"/>
          <p:cNvSpPr/>
          <p:nvPr/>
        </p:nvSpPr>
        <p:spPr>
          <a:xfrm>
            <a:off x="-36214" y="0"/>
            <a:ext cx="8091577" cy="5143500"/>
          </a:xfrm>
          <a:custGeom>
            <a:avLst/>
            <a:gdLst>
              <a:gd name="connsiteX0" fmla="*/ 5336628 w 8150773"/>
              <a:gd name="connsiteY0" fmla="*/ 0 h 5218386"/>
              <a:gd name="connsiteX1" fmla="*/ 0 w 8150773"/>
              <a:gd name="connsiteY1" fmla="*/ 0 h 5218386"/>
              <a:gd name="connsiteX2" fmla="*/ 0 w 8150773"/>
              <a:gd name="connsiteY2" fmla="*/ 5218386 h 5218386"/>
              <a:gd name="connsiteX3" fmla="*/ 8150773 w 8150773"/>
              <a:gd name="connsiteY3" fmla="*/ 5218386 h 5218386"/>
              <a:gd name="connsiteX4" fmla="*/ 5336628 w 8150773"/>
              <a:gd name="connsiteY4" fmla="*/ 0 h 521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50773" h="5218386">
                <a:moveTo>
                  <a:pt x="5336628" y="0"/>
                </a:moveTo>
                <a:lnTo>
                  <a:pt x="0" y="0"/>
                </a:lnTo>
                <a:lnTo>
                  <a:pt x="0" y="5218386"/>
                </a:lnTo>
                <a:lnTo>
                  <a:pt x="8150773" y="5218386"/>
                </a:lnTo>
                <a:lnTo>
                  <a:pt x="5336628" y="0"/>
                </a:lnTo>
                <a:close/>
              </a:path>
            </a:pathLst>
          </a:custGeom>
          <a:solidFill>
            <a:srgbClr val="00B2DD"/>
          </a:solidFill>
          <a:ln>
            <a:noFill/>
          </a:ln>
          <a:effectLst>
            <a:outerShdw blurRad="2159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1958966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831D25-1045-2744-B82A-25046345C6A5}"/>
              </a:ext>
            </a:extLst>
          </p:cNvPr>
          <p:cNvCxnSpPr/>
          <p:nvPr/>
        </p:nvCxnSpPr>
        <p:spPr>
          <a:xfrm>
            <a:off x="661253" y="3519268"/>
            <a:ext cx="19080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A97AA21-B385-72AF-383B-47CC35183613}"/>
              </a:ext>
            </a:extLst>
          </p:cNvPr>
          <p:cNvSpPr txBox="1">
            <a:spLocks/>
          </p:cNvSpPr>
          <p:nvPr/>
        </p:nvSpPr>
        <p:spPr>
          <a:xfrm>
            <a:off x="603502" y="1003068"/>
            <a:ext cx="5261679" cy="62116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400" dirty="0">
                <a:latin typeface="+mn-lt"/>
              </a:rPr>
              <a:t>Introduction to </a:t>
            </a:r>
            <a:r>
              <a:rPr lang="en-US" sz="4400" dirty="0" err="1">
                <a:latin typeface="+mn-lt"/>
              </a:rPr>
              <a:t>LArTPC</a:t>
            </a:r>
            <a:r>
              <a:rPr lang="en-US" sz="4400" dirty="0">
                <a:latin typeface="+mn-lt"/>
              </a:rPr>
              <a:t> event reconstruction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8B5B660-69A9-FF96-92CA-91D7BDD79B82}"/>
              </a:ext>
            </a:extLst>
          </p:cNvPr>
          <p:cNvSpPr txBox="1">
            <a:spLocks/>
          </p:cNvSpPr>
          <p:nvPr/>
        </p:nvSpPr>
        <p:spPr>
          <a:xfrm>
            <a:off x="603504" y="3211060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Andy Chappell for the Pandora team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DA1B6EA-4360-0B36-753D-6E9D55DEF444}"/>
              </a:ext>
            </a:extLst>
          </p:cNvPr>
          <p:cNvSpPr txBox="1">
            <a:spLocks/>
          </p:cNvSpPr>
          <p:nvPr/>
        </p:nvSpPr>
        <p:spPr>
          <a:xfrm>
            <a:off x="603503" y="3519268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09</a:t>
            </a:r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/11/2022		7</a:t>
            </a:r>
            <a:r>
              <a:rPr lang="en-US" sz="1500" b="0" i="0" baseline="3000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th</a:t>
            </a:r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 UK </a:t>
            </a:r>
            <a:r>
              <a:rPr lang="en-US" sz="1500" b="0" i="0" dirty="0" err="1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LArTPC</a:t>
            </a:r>
            <a:r>
              <a:rPr lang="en-US" sz="1500" b="0" i="0" dirty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rPr>
              <a:t> Software and Analysis Workshop</a:t>
            </a:r>
          </a:p>
        </p:txBody>
      </p:sp>
    </p:spTree>
    <p:extLst>
      <p:ext uri="{BB962C8B-B14F-4D97-AF65-F5344CB8AC3E}">
        <p14:creationId xmlns:p14="http://schemas.microsoft.com/office/powerpoint/2010/main" val="87224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AEF59-AE4E-967F-6DEB-686A39D27B0C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nue_ev16.png" descr="nue_ev16.png">
            <a:extLst>
              <a:ext uri="{FF2B5EF4-FFF2-40B4-BE49-F238E27FC236}">
                <a16:creationId xmlns:a16="http://schemas.microsoft.com/office/drawing/2014/main" id="{034B9F14-E8E0-E597-CB32-99566C242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201" y="1349274"/>
            <a:ext cx="2032561" cy="1517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plus.png" descr="piplus.png">
            <a:extLst>
              <a:ext uri="{FF2B5EF4-FFF2-40B4-BE49-F238E27FC236}">
                <a16:creationId xmlns:a16="http://schemas.microsoft.com/office/drawing/2014/main" id="{6DA517C2-ABDB-3DFF-4F59-7DEFBC1A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90" r="14311" b="1726"/>
          <a:stretch>
            <a:fillRect/>
          </a:stretch>
        </p:blipFill>
        <p:spPr>
          <a:xfrm>
            <a:off x="3301800" y="1349274"/>
            <a:ext cx="1687790" cy="16318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8C868F2B-395D-A49B-77CD-7AA21A58095E}"/>
              </a:ext>
            </a:extLst>
          </p:cNvPr>
          <p:cNvGrpSpPr/>
          <p:nvPr/>
        </p:nvGrpSpPr>
        <p:grpSpPr>
          <a:xfrm>
            <a:off x="5823152" y="3049760"/>
            <a:ext cx="2413535" cy="2093739"/>
            <a:chOff x="0" y="0"/>
            <a:chExt cx="4130574" cy="3583269"/>
          </a:xfrm>
        </p:grpSpPr>
        <p:pic>
          <p:nvPicPr>
            <p:cNvPr id="20" name="pdune.png" descr="pdune.png">
              <a:extLst>
                <a:ext uri="{FF2B5EF4-FFF2-40B4-BE49-F238E27FC236}">
                  <a16:creationId xmlns:a16="http://schemas.microsoft.com/office/drawing/2014/main" id="{BDA8F371-0F68-65F2-3800-373038D2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613" t="14606" r="19611" b="13357"/>
            <a:stretch>
              <a:fillRect/>
            </a:stretch>
          </p:blipFill>
          <p:spPr>
            <a:xfrm>
              <a:off x="0" y="0"/>
              <a:ext cx="4130574" cy="35394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71E692F5-65CA-E515-0474-7856A4FEED28}"/>
                </a:ext>
              </a:extLst>
            </p:cNvPr>
            <p:cNvSpPr/>
            <p:nvPr/>
          </p:nvSpPr>
          <p:spPr>
            <a:xfrm>
              <a:off x="2501989" y="3095481"/>
              <a:ext cx="388454" cy="4877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2" name="duneDIS_Ev7ii.png" descr="duneDIS_Ev7ii.png">
            <a:extLst>
              <a:ext uri="{FF2B5EF4-FFF2-40B4-BE49-F238E27FC236}">
                <a16:creationId xmlns:a16="http://schemas.microsoft.com/office/drawing/2014/main" id="{107BB012-3109-093C-4793-B63CDCF56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41" t="6925" r="52947"/>
          <a:stretch>
            <a:fillRect/>
          </a:stretch>
        </p:blipFill>
        <p:spPr>
          <a:xfrm>
            <a:off x="717176" y="1349273"/>
            <a:ext cx="1387608" cy="364182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9C21F04-1CE0-CA64-0372-57500BEBF772}"/>
              </a:ext>
            </a:extLst>
          </p:cNvPr>
          <p:cNvSpPr txBox="1">
            <a:spLocks/>
          </p:cNvSpPr>
          <p:nvPr/>
        </p:nvSpPr>
        <p:spPr>
          <a:xfrm>
            <a:off x="581905" y="858489"/>
            <a:ext cx="6609470" cy="56261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47920"/>
                </a:solidFill>
              </a:rPr>
              <a:t>It is a significant challenge to develop automated, algorithmic </a:t>
            </a:r>
            <a:r>
              <a:rPr lang="en-US" sz="1600" dirty="0" err="1">
                <a:solidFill>
                  <a:srgbClr val="F47920"/>
                </a:solidFill>
              </a:rPr>
              <a:t>LArTPC</a:t>
            </a:r>
            <a:r>
              <a:rPr lang="en-US" sz="1600" dirty="0">
                <a:solidFill>
                  <a:srgbClr val="F47920"/>
                </a:solidFill>
              </a:rPr>
              <a:t> pattern recognition</a:t>
            </a:r>
            <a:endParaRPr lang="en-US" sz="1300" dirty="0"/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D451EF2-E32B-AA40-4032-845A964FDD64}"/>
              </a:ext>
            </a:extLst>
          </p:cNvPr>
          <p:cNvSpPr txBox="1">
            <a:spLocks/>
          </p:cNvSpPr>
          <p:nvPr/>
        </p:nvSpPr>
        <p:spPr>
          <a:xfrm>
            <a:off x="2604903" y="3239253"/>
            <a:ext cx="3071997" cy="16318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Complex, diverse topologies</a:t>
            </a:r>
          </a:p>
          <a:p>
            <a:r>
              <a:rPr lang="en-US" sz="1600" dirty="0"/>
              <a:t>Long exposures due to long drift times (up to a few milliseconds)</a:t>
            </a:r>
          </a:p>
          <a:p>
            <a:r>
              <a:rPr lang="en-US" sz="1600" dirty="0"/>
              <a:t>Significant cosmic-ray muon background in surface-based detectors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135176-4281-8A2F-18C3-E3A5B52EB91B}"/>
              </a:ext>
            </a:extLst>
          </p:cNvPr>
          <p:cNvCxnSpPr/>
          <p:nvPr/>
        </p:nvCxnSpPr>
        <p:spPr>
          <a:xfrm>
            <a:off x="2371725" y="1247775"/>
            <a:ext cx="0" cy="3743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2FBADA-B1CE-F847-CCB4-1A97552EE705}"/>
              </a:ext>
            </a:extLst>
          </p:cNvPr>
          <p:cNvCxnSpPr/>
          <p:nvPr/>
        </p:nvCxnSpPr>
        <p:spPr>
          <a:xfrm>
            <a:off x="2371725" y="2995402"/>
            <a:ext cx="647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AB955B-E22D-0AB6-CB03-1B88342CE06C}"/>
              </a:ext>
            </a:extLst>
          </p:cNvPr>
          <p:cNvCxnSpPr>
            <a:cxnSpLocks/>
          </p:cNvCxnSpPr>
          <p:nvPr/>
        </p:nvCxnSpPr>
        <p:spPr>
          <a:xfrm>
            <a:off x="5572125" y="1247775"/>
            <a:ext cx="0" cy="1747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306A16-EAF5-AB9B-8826-602385EDAD19}"/>
              </a:ext>
            </a:extLst>
          </p:cNvPr>
          <p:cNvGrpSpPr/>
          <p:nvPr/>
        </p:nvGrpSpPr>
        <p:grpSpPr>
          <a:xfrm>
            <a:off x="2432153" y="1528279"/>
            <a:ext cx="1199144" cy="772716"/>
            <a:chOff x="250091" y="1874397"/>
            <a:chExt cx="1199144" cy="772716"/>
          </a:xfrm>
        </p:grpSpPr>
        <p:sp>
          <p:nvSpPr>
            <p:cNvPr id="38" name="Line">
              <a:extLst>
                <a:ext uri="{FF2B5EF4-FFF2-40B4-BE49-F238E27FC236}">
                  <a16:creationId xmlns:a16="http://schemas.microsoft.com/office/drawing/2014/main" id="{DD6E3CF9-49B7-12A9-0322-DA43789A3EB3}"/>
                </a:ext>
              </a:extLst>
            </p:cNvPr>
            <p:cNvSpPr/>
            <p:nvPr/>
          </p:nvSpPr>
          <p:spPr>
            <a:xfrm flipV="1">
              <a:off x="391106" y="2238374"/>
              <a:ext cx="0" cy="269662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4CA58201-C089-2F79-F719-EA41BB605611}"/>
                </a:ext>
              </a:extLst>
            </p:cNvPr>
            <p:cNvSpPr/>
            <p:nvPr/>
          </p:nvSpPr>
          <p:spPr>
            <a:xfrm>
              <a:off x="391402" y="2508219"/>
              <a:ext cx="263522" cy="0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w, wire">
              <a:extLst>
                <a:ext uri="{FF2B5EF4-FFF2-40B4-BE49-F238E27FC236}">
                  <a16:creationId xmlns:a16="http://schemas.microsoft.com/office/drawing/2014/main" id="{22B15381-92A6-D2CE-7817-CA689E48E282}"/>
                </a:ext>
              </a:extLst>
            </p:cNvPr>
            <p:cNvSpPr txBox="1"/>
            <p:nvPr/>
          </p:nvSpPr>
          <p:spPr>
            <a:xfrm>
              <a:off x="250091" y="1874397"/>
              <a:ext cx="809666" cy="38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sz="1600" dirty="0"/>
                <a:t>w, wire</a:t>
              </a:r>
            </a:p>
          </p:txBody>
        </p:sp>
        <p:sp>
          <p:nvSpPr>
            <p:cNvPr id="41" name="x, time">
              <a:extLst>
                <a:ext uri="{FF2B5EF4-FFF2-40B4-BE49-F238E27FC236}">
                  <a16:creationId xmlns:a16="http://schemas.microsoft.com/office/drawing/2014/main" id="{A051A80C-96D9-AC3F-6A5D-640144C8BF35}"/>
                </a:ext>
              </a:extLst>
            </p:cNvPr>
            <p:cNvSpPr txBox="1"/>
            <p:nvPr/>
          </p:nvSpPr>
          <p:spPr>
            <a:xfrm>
              <a:off x="684910" y="2294915"/>
              <a:ext cx="764325" cy="35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sz="1600" dirty="0"/>
                <a:t>x, time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B9A9C8-6221-04E2-060A-84A70608D06E}"/>
              </a:ext>
            </a:extLst>
          </p:cNvPr>
          <p:cNvCxnSpPr>
            <a:cxnSpLocks/>
          </p:cNvCxnSpPr>
          <p:nvPr/>
        </p:nvCxnSpPr>
        <p:spPr>
          <a:xfrm flipV="1">
            <a:off x="1751604" y="2771280"/>
            <a:ext cx="328854" cy="5515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559DCC-04C8-DD5C-F1B9-3B43ED4504E8}"/>
              </a:ext>
            </a:extLst>
          </p:cNvPr>
          <p:cNvSpPr txBox="1"/>
          <p:nvPr/>
        </p:nvSpPr>
        <p:spPr>
          <a:xfrm>
            <a:off x="1672987" y="2515185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50 cm</a:t>
            </a:r>
            <a:endParaRPr lang="en-GB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80AFD5-E401-695A-1DA3-4231F9E2BA5D}"/>
              </a:ext>
            </a:extLst>
          </p:cNvPr>
          <p:cNvSpPr txBox="1"/>
          <p:nvPr/>
        </p:nvSpPr>
        <p:spPr>
          <a:xfrm>
            <a:off x="82304" y="1707955"/>
            <a:ext cx="15263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24.8 GeV </a:t>
            </a:r>
            <a:r>
              <a:rPr lang="el-GR" dirty="0">
                <a:solidFill>
                  <a:schemeClr val="bg1">
                    <a:lumMod val="50000"/>
                  </a:schemeClr>
                </a:solidFill>
              </a:rPr>
              <a:t>ν</a:t>
            </a:r>
            <a:r>
              <a:rPr lang="el-GR" baseline="-25000" dirty="0">
                <a:solidFill>
                  <a:schemeClr val="bg1">
                    <a:lumMod val="50000"/>
                  </a:schemeClr>
                </a:solidFill>
              </a:rPr>
              <a:t>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CC DIS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9D7D3A-FAE7-A006-AB69-7400B170D65F}"/>
              </a:ext>
            </a:extLst>
          </p:cNvPr>
          <p:cNvSpPr txBox="1"/>
          <p:nvPr/>
        </p:nvSpPr>
        <p:spPr>
          <a:xfrm>
            <a:off x="3883176" y="1354418"/>
            <a:ext cx="14365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1.8 GeV </a:t>
            </a:r>
            <a:r>
              <a:rPr lang="el-GR" dirty="0">
                <a:solidFill>
                  <a:schemeClr val="bg1">
                    <a:lumMod val="50000"/>
                  </a:schemeClr>
                </a:solidFill>
              </a:rPr>
              <a:t>ν</a:t>
            </a:r>
            <a:r>
              <a:rPr lang="el-GR" baseline="-25000" dirty="0">
                <a:solidFill>
                  <a:schemeClr val="bg1">
                    <a:lumMod val="50000"/>
                  </a:schemeClr>
                </a:solidFill>
              </a:rPr>
              <a:t>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CC RES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FDA7A1-95BF-668D-EA4C-6EAE551A063B}"/>
              </a:ext>
            </a:extLst>
          </p:cNvPr>
          <p:cNvCxnSpPr>
            <a:cxnSpLocks/>
          </p:cNvCxnSpPr>
          <p:nvPr/>
        </p:nvCxnSpPr>
        <p:spPr>
          <a:xfrm>
            <a:off x="4572000" y="2232144"/>
            <a:ext cx="239246" cy="0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4FB193-B5E8-4D19-5BAA-45F95EEC5F74}"/>
              </a:ext>
            </a:extLst>
          </p:cNvPr>
          <p:cNvSpPr txBox="1"/>
          <p:nvPr/>
        </p:nvSpPr>
        <p:spPr>
          <a:xfrm>
            <a:off x="4425364" y="1946640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cm</a:t>
            </a:r>
            <a:endParaRPr lang="en-GB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647D57-645C-3F98-159E-FCDA77B34CCD}"/>
              </a:ext>
            </a:extLst>
          </p:cNvPr>
          <p:cNvSpPr txBox="1"/>
          <p:nvPr/>
        </p:nvSpPr>
        <p:spPr>
          <a:xfrm>
            <a:off x="7191375" y="2563432"/>
            <a:ext cx="1401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3.3 GeV </a:t>
            </a:r>
            <a:r>
              <a:rPr lang="el-GR" dirty="0">
                <a:solidFill>
                  <a:schemeClr val="bg1">
                    <a:lumMod val="50000"/>
                  </a:schemeClr>
                </a:solidFill>
              </a:rPr>
              <a:t>ν</a:t>
            </a:r>
            <a:r>
              <a:rPr lang="en-US" baseline="-25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CC DIS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F0DBEE8-0DE8-F7E8-6429-30BC58D3528D}"/>
              </a:ext>
            </a:extLst>
          </p:cNvPr>
          <p:cNvCxnSpPr>
            <a:cxnSpLocks/>
          </p:cNvCxnSpPr>
          <p:nvPr/>
        </p:nvCxnSpPr>
        <p:spPr>
          <a:xfrm>
            <a:off x="7986152" y="1740075"/>
            <a:ext cx="191060" cy="0"/>
          </a:xfrm>
          <a:prstGeom prst="straightConnector1">
            <a:avLst/>
          </a:prstGeom>
          <a:ln>
            <a:headEnd type="triangl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01EC2A0-D80B-577C-008B-592651884744}"/>
              </a:ext>
            </a:extLst>
          </p:cNvPr>
          <p:cNvSpPr txBox="1"/>
          <p:nvPr/>
        </p:nvSpPr>
        <p:spPr>
          <a:xfrm>
            <a:off x="7815423" y="1478465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 cm</a:t>
            </a:r>
            <a:endParaRPr lang="en-GB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937F86-0F3B-E301-15B7-16F03C70F962}"/>
              </a:ext>
            </a:extLst>
          </p:cNvPr>
          <p:cNvSpPr txBox="1"/>
          <p:nvPr/>
        </p:nvSpPr>
        <p:spPr>
          <a:xfrm>
            <a:off x="7682266" y="4721052"/>
            <a:ext cx="12077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ProtoDUNE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-SP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371BAA-0BCC-A013-1002-2C172DB38951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925A41-F3A3-8ECE-E794-847138D0D8E6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Event reconstruction – focus on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215296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C39282E-6EAF-415E-831D-677983686469}"/>
              </a:ext>
            </a:extLst>
          </p:cNvPr>
          <p:cNvSpPr txBox="1">
            <a:spLocks/>
          </p:cNvSpPr>
          <p:nvPr/>
        </p:nvSpPr>
        <p:spPr>
          <a:xfrm>
            <a:off x="399212" y="1129557"/>
            <a:ext cx="8072769" cy="339079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Single clustering approach is unlikely to work for such complex topologies: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Mix of track-like and shower-like clusters</a:t>
            </a:r>
          </a:p>
          <a:p>
            <a:r>
              <a:rPr lang="en-US" sz="1600" dirty="0"/>
              <a:t>Pandora uses a multi-algorithm approach: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Build up events gradually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Each step is incremental - aim not to make mistakes (undoing mistakes is hard…)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Deploy more sophisticated algorithms as picture of event develops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Build physics and detector knowledge into algorithms</a:t>
            </a:r>
            <a:endParaRPr lang="en-US" sz="19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11E4B3-8FA3-8FD7-650A-FE1D1CEA719A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132C22-CFE3-CEC7-9C84-429AC8D342DB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283613-A248-7F23-5A28-3F1A7E90C528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Pandora multi-algorithm approach</a:t>
            </a:r>
          </a:p>
        </p:txBody>
      </p:sp>
    </p:spTree>
    <p:extLst>
      <p:ext uri="{BB962C8B-B14F-4D97-AF65-F5344CB8AC3E}">
        <p14:creationId xmlns:p14="http://schemas.microsoft.com/office/powerpoint/2010/main" val="28974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A118FC-3A6D-CADF-84D9-A5A1E721CA8B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3CCEFC8-A814-EFC7-59D2-B70FED0158AB}"/>
              </a:ext>
            </a:extLst>
          </p:cNvPr>
          <p:cNvSpPr txBox="1">
            <a:spLocks/>
          </p:cNvSpPr>
          <p:nvPr/>
        </p:nvSpPr>
        <p:spPr>
          <a:xfrm>
            <a:off x="485540" y="1065948"/>
            <a:ext cx="5433413" cy="17203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Algorithms contain high-level logic and concentrate on the important bits</a:t>
            </a:r>
          </a:p>
          <a:p>
            <a:pPr lvl="1"/>
            <a:r>
              <a:rPr lang="en-US" sz="1300" dirty="0"/>
              <a:t>Physics and pattern recognition ideas</a:t>
            </a:r>
          </a:p>
          <a:p>
            <a:r>
              <a:rPr lang="en-US" sz="1600" dirty="0"/>
              <a:t>Pandora software development kit (SDK) supports algorithms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Functions to access objects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Make new objects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Modify existing objects, etc. </a:t>
            </a:r>
            <a:endParaRPr lang="en-US" sz="1900" dirty="0">
              <a:solidFill>
                <a:schemeClr val="accent1"/>
              </a:solidFill>
            </a:endParaRPr>
          </a:p>
        </p:txBody>
      </p:sp>
      <p:pic>
        <p:nvPicPr>
          <p:cNvPr id="5" name="Screen Shot 2015-06-30 at 14.26.36.png" descr="Screen Shot 2015-06-30 at 14.26.36.png">
            <a:extLst>
              <a:ext uri="{FF2B5EF4-FFF2-40B4-BE49-F238E27FC236}">
                <a16:creationId xmlns:a16="http://schemas.microsoft.com/office/drawing/2014/main" id="{61CF583F-F6BE-CF71-0EC1-C69A1716C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6" y="1065948"/>
            <a:ext cx="2814963" cy="19217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23594C-F240-49FC-A3F9-8F4B4C0E4374}"/>
              </a:ext>
            </a:extLst>
          </p:cNvPr>
          <p:cNvSpPr txBox="1"/>
          <p:nvPr/>
        </p:nvSpPr>
        <p:spPr>
          <a:xfrm>
            <a:off x="5955326" y="2979988"/>
            <a:ext cx="21847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algorithm structure</a:t>
            </a:r>
            <a:endParaRPr lang="en-GB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24FBAF-A0E9-2B80-6233-2E86ED38961B}"/>
              </a:ext>
            </a:extLst>
          </p:cNvPr>
          <p:cNvSpPr/>
          <p:nvPr/>
        </p:nvSpPr>
        <p:spPr>
          <a:xfrm>
            <a:off x="1356253" y="2927923"/>
            <a:ext cx="974843" cy="5261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Particle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(PFO)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92B4BDF-E32B-118F-C7D1-0A080C2E034C}"/>
              </a:ext>
            </a:extLst>
          </p:cNvPr>
          <p:cNvSpPr/>
          <p:nvPr/>
        </p:nvSpPr>
        <p:spPr>
          <a:xfrm>
            <a:off x="485540" y="3595692"/>
            <a:ext cx="974843" cy="5261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Cluster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ACCD3E5-F002-4533-07A3-C47858F0C598}"/>
              </a:ext>
            </a:extLst>
          </p:cNvPr>
          <p:cNvSpPr/>
          <p:nvPr/>
        </p:nvSpPr>
        <p:spPr>
          <a:xfrm>
            <a:off x="2185410" y="3597967"/>
            <a:ext cx="974843" cy="5261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Vertex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FACF2BB-09DF-FB93-973B-67781F3DC49B}"/>
              </a:ext>
            </a:extLst>
          </p:cNvPr>
          <p:cNvSpPr/>
          <p:nvPr/>
        </p:nvSpPr>
        <p:spPr>
          <a:xfrm>
            <a:off x="485539" y="4347838"/>
            <a:ext cx="974843" cy="52610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CaloHit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21D43E2-D3C3-6784-51F9-A47E699220A8}"/>
              </a:ext>
            </a:extLst>
          </p:cNvPr>
          <p:cNvSpPr/>
          <p:nvPr/>
        </p:nvSpPr>
        <p:spPr>
          <a:xfrm>
            <a:off x="2185409" y="4347838"/>
            <a:ext cx="974843" cy="52610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MCParticle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9D6293A-300A-681B-8C89-3AFAC1271CBF}"/>
              </a:ext>
            </a:extLst>
          </p:cNvPr>
          <p:cNvCxnSpPr>
            <a:stCxn id="65" idx="0"/>
            <a:endCxn id="63" idx="1"/>
          </p:cNvCxnSpPr>
          <p:nvPr/>
        </p:nvCxnSpPr>
        <p:spPr>
          <a:xfrm rot="5400000" flipH="1" flipV="1">
            <a:off x="962249" y="3201689"/>
            <a:ext cx="404716" cy="3832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F479C512-E0F4-D865-0126-182CAE5B91A8}"/>
              </a:ext>
            </a:extLst>
          </p:cNvPr>
          <p:cNvCxnSpPr>
            <a:stCxn id="66" idx="0"/>
            <a:endCxn id="63" idx="3"/>
          </p:cNvCxnSpPr>
          <p:nvPr/>
        </p:nvCxnSpPr>
        <p:spPr>
          <a:xfrm rot="16200000" flipV="1">
            <a:off x="2298469" y="3223604"/>
            <a:ext cx="406991" cy="341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8C5CF76-6E91-8422-CB00-FDB84BC87B09}"/>
              </a:ext>
            </a:extLst>
          </p:cNvPr>
          <p:cNvCxnSpPr>
            <a:stCxn id="67" idx="0"/>
            <a:endCxn id="65" idx="2"/>
          </p:cNvCxnSpPr>
          <p:nvPr/>
        </p:nvCxnSpPr>
        <p:spPr>
          <a:xfrm flipV="1">
            <a:off x="972961" y="4121798"/>
            <a:ext cx="1" cy="226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C3A86A-2D2F-D141-87B0-EF29CC8D16E9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1460382" y="4610891"/>
            <a:ext cx="725027" cy="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920176-9204-A471-915B-0CEE2769F7E0}"/>
              </a:ext>
            </a:extLst>
          </p:cNvPr>
          <p:cNvCxnSpPr/>
          <p:nvPr/>
        </p:nvCxnSpPr>
        <p:spPr>
          <a:xfrm>
            <a:off x="115315" y="4234818"/>
            <a:ext cx="481465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5C5CC3E-0FB8-0B7C-5935-EF2674DA85AF}"/>
              </a:ext>
            </a:extLst>
          </p:cNvPr>
          <p:cNvSpPr txBox="1"/>
          <p:nvPr/>
        </p:nvSpPr>
        <p:spPr>
          <a:xfrm>
            <a:off x="3491789" y="4466420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Input objects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E3ED7E-65C3-F5F2-B0CC-E6C3CAF8BA51}"/>
              </a:ext>
            </a:extLst>
          </p:cNvPr>
          <p:cNvSpPr txBox="1"/>
          <p:nvPr/>
        </p:nvSpPr>
        <p:spPr>
          <a:xfrm>
            <a:off x="3491789" y="3703135"/>
            <a:ext cx="1432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 objects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0F314D7-6875-0019-176E-9C292F69EC72}"/>
              </a:ext>
            </a:extLst>
          </p:cNvPr>
          <p:cNvSpPr txBox="1"/>
          <p:nvPr/>
        </p:nvSpPr>
        <p:spPr>
          <a:xfrm>
            <a:off x="3491789" y="3934736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</a:t>
            </a:r>
            <a:r>
              <a:rPr lang="en-US" sz="1000" dirty="0" err="1"/>
              <a:t>algs</a:t>
            </a:r>
            <a:endParaRPr lang="en-GB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615F74B-02D5-1312-FF93-FCD29805B43D}"/>
              </a:ext>
            </a:extLst>
          </p:cNvPr>
          <p:cNvSpPr txBox="1"/>
          <p:nvPr/>
        </p:nvSpPr>
        <p:spPr>
          <a:xfrm>
            <a:off x="3491789" y="4676704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Created by client app</a:t>
            </a:r>
            <a:endParaRPr lang="en-GB" sz="1000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C70D3393-D2CB-41C6-C872-ED60AE10832F}"/>
              </a:ext>
            </a:extLst>
          </p:cNvPr>
          <p:cNvCxnSpPr>
            <a:cxnSpLocks/>
          </p:cNvCxnSpPr>
          <p:nvPr/>
        </p:nvCxnSpPr>
        <p:spPr>
          <a:xfrm rot="10800000">
            <a:off x="3135072" y="3026622"/>
            <a:ext cx="306411" cy="1294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161346E-2C07-4EA5-DCA4-92CD644AE04B}"/>
              </a:ext>
            </a:extLst>
          </p:cNvPr>
          <p:cNvSpPr txBox="1"/>
          <p:nvPr/>
        </p:nvSpPr>
        <p:spPr>
          <a:xfrm>
            <a:off x="3491788" y="2928063"/>
            <a:ext cx="157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Child objects can be added to parent object</a:t>
            </a:r>
            <a:endParaRPr lang="en-GB" sz="1000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147D4FC-DD46-062A-5BE4-D35AA68EFA90}"/>
              </a:ext>
            </a:extLst>
          </p:cNvPr>
          <p:cNvCxnSpPr>
            <a:cxnSpLocks/>
          </p:cNvCxnSpPr>
          <p:nvPr/>
        </p:nvCxnSpPr>
        <p:spPr>
          <a:xfrm>
            <a:off x="3135071" y="3424243"/>
            <a:ext cx="356717" cy="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63DDFC6-C2E2-9002-71FB-AB7DACDC394B}"/>
              </a:ext>
            </a:extLst>
          </p:cNvPr>
          <p:cNvSpPr txBox="1"/>
          <p:nvPr/>
        </p:nvSpPr>
        <p:spPr>
          <a:xfrm>
            <a:off x="3491789" y="3301132"/>
            <a:ext cx="1574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MCParticle</a:t>
            </a:r>
            <a:r>
              <a:rPr lang="en-US" sz="1000" dirty="0"/>
              <a:t> link</a:t>
            </a:r>
            <a:endParaRPr lang="en-GB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C700F6-07DE-B237-B718-EBA8CEA06F41}"/>
              </a:ext>
            </a:extLst>
          </p:cNvPr>
          <p:cNvSpPr txBox="1"/>
          <p:nvPr/>
        </p:nvSpPr>
        <p:spPr>
          <a:xfrm>
            <a:off x="5161026" y="4310809"/>
            <a:ext cx="14368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Data Model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4CAC2-8904-13D9-4D0E-E222414BFB7D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B8A7654-A168-7BC9-CBCE-CE325F7B348A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Pandora multi-algorithm approach</a:t>
            </a:r>
          </a:p>
        </p:txBody>
      </p:sp>
    </p:spTree>
    <p:extLst>
      <p:ext uri="{BB962C8B-B14F-4D97-AF65-F5344CB8AC3E}">
        <p14:creationId xmlns:p14="http://schemas.microsoft.com/office/powerpoint/2010/main" val="2257063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09018B-4D35-92BD-A479-3AB142028EA2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BB7A16-BBB4-C3D0-7348-17D28C929ED6}"/>
              </a:ext>
            </a:extLst>
          </p:cNvPr>
          <p:cNvSpPr/>
          <p:nvPr/>
        </p:nvSpPr>
        <p:spPr>
          <a:xfrm>
            <a:off x="1766958" y="912323"/>
            <a:ext cx="1305017" cy="70429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Pandora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A5F8FA-3E85-8614-9B2A-8A9B5F63E8D7}"/>
              </a:ext>
            </a:extLst>
          </p:cNvPr>
          <p:cNvSpPr/>
          <p:nvPr/>
        </p:nvSpPr>
        <p:spPr>
          <a:xfrm>
            <a:off x="461941" y="2294003"/>
            <a:ext cx="1305017" cy="70429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Application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AECF1-EB4C-7EC9-BB7A-F831A6274091}"/>
              </a:ext>
            </a:extLst>
          </p:cNvPr>
          <p:cNvSpPr/>
          <p:nvPr/>
        </p:nvSpPr>
        <p:spPr>
          <a:xfrm>
            <a:off x="3071975" y="2294003"/>
            <a:ext cx="1305017" cy="70429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Algorithms</a:t>
            </a:r>
            <a:endParaRPr lang="en-GB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69895E-AFAC-0666-B413-FB936672343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114450" y="1616618"/>
            <a:ext cx="864497" cy="6773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142EEC-6493-22A3-EFE8-0F3CF41ACF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59986" y="1616618"/>
            <a:ext cx="864498" cy="6773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585B04-7F0E-4717-972C-5523711B2B14}"/>
              </a:ext>
            </a:extLst>
          </p:cNvPr>
          <p:cNvSpPr txBox="1"/>
          <p:nvPr/>
        </p:nvSpPr>
        <p:spPr>
          <a:xfrm>
            <a:off x="461941" y="3362855"/>
            <a:ext cx="228504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larpandora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Producer module, provides </a:t>
            </a:r>
            <a:br>
              <a:rPr lang="en-US" dirty="0"/>
            </a:br>
            <a:r>
              <a:rPr lang="en-US" dirty="0"/>
              <a:t>translation </a:t>
            </a:r>
            <a:r>
              <a:rPr lang="en-US" dirty="0" err="1"/>
              <a:t>LArSoft⟷Pandora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Hosted via </a:t>
            </a:r>
            <a:r>
              <a:rPr lang="en-US" dirty="0" err="1"/>
              <a:t>LArSoft</a:t>
            </a:r>
            <a:r>
              <a:rPr lang="en-US" dirty="0"/>
              <a:t> GitHub,</a:t>
            </a:r>
            <a:br>
              <a:rPr lang="en-US" dirty="0"/>
            </a:br>
            <a:r>
              <a:rPr lang="en-US" dirty="0"/>
              <a:t>built with </a:t>
            </a:r>
            <a:r>
              <a:rPr lang="en-US" dirty="0" err="1"/>
              <a:t>mrb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E23AC-6565-7CAC-893F-FA07C62CB8BF}"/>
              </a:ext>
            </a:extLst>
          </p:cNvPr>
          <p:cNvSpPr txBox="1"/>
          <p:nvPr/>
        </p:nvSpPr>
        <p:spPr>
          <a:xfrm>
            <a:off x="3071975" y="3362855"/>
            <a:ext cx="326691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larpandoracontent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100+ algorithms and tools that control the </a:t>
            </a:r>
            <a:r>
              <a:rPr lang="en-US" dirty="0" err="1"/>
              <a:t>patrec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Hosted via </a:t>
            </a:r>
            <a:r>
              <a:rPr lang="en-US" dirty="0" err="1"/>
              <a:t>LArSoft</a:t>
            </a:r>
            <a:r>
              <a:rPr lang="en-US" dirty="0"/>
              <a:t> and </a:t>
            </a:r>
            <a:r>
              <a:rPr lang="en-US" dirty="0" err="1"/>
              <a:t>PandoraPFA</a:t>
            </a:r>
            <a:r>
              <a:rPr lang="en-US" dirty="0"/>
              <a:t> GitHub,</a:t>
            </a:r>
            <a:br>
              <a:rPr lang="en-US" dirty="0"/>
            </a:br>
            <a:r>
              <a:rPr lang="en-US" dirty="0"/>
              <a:t>can build with </a:t>
            </a:r>
            <a:r>
              <a:rPr lang="en-US" dirty="0" err="1"/>
              <a:t>mrb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E73A5-A86F-2BD0-9DA2-9FB65319018D}"/>
              </a:ext>
            </a:extLst>
          </p:cNvPr>
          <p:cNvSpPr txBox="1"/>
          <p:nvPr/>
        </p:nvSpPr>
        <p:spPr>
          <a:xfrm>
            <a:off x="4571999" y="802805"/>
            <a:ext cx="37814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pandora (framework, visualization)</a:t>
            </a:r>
          </a:p>
          <a:p>
            <a:endParaRPr lang="en-US" dirty="0"/>
          </a:p>
          <a:p>
            <a:r>
              <a:rPr lang="en-US" dirty="0"/>
              <a:t>Re-usable libraries to support multi-</a:t>
            </a:r>
            <a:r>
              <a:rPr lang="en-US" dirty="0" err="1"/>
              <a:t>alg</a:t>
            </a:r>
            <a:r>
              <a:rPr lang="en-US" dirty="0"/>
              <a:t> approach</a:t>
            </a:r>
          </a:p>
          <a:p>
            <a:br>
              <a:rPr lang="en-US" dirty="0"/>
            </a:br>
            <a:r>
              <a:rPr lang="en-US" dirty="0"/>
              <a:t>Hosted on </a:t>
            </a:r>
            <a:r>
              <a:rPr lang="en-US" dirty="0" err="1"/>
              <a:t>PandoraPFA</a:t>
            </a:r>
            <a:r>
              <a:rPr lang="en-US" dirty="0"/>
              <a:t> GitHub</a:t>
            </a:r>
          </a:p>
          <a:p>
            <a:r>
              <a:rPr lang="en-US" dirty="0"/>
              <a:t>pre-built as external package by </a:t>
            </a:r>
            <a:r>
              <a:rPr lang="en-US" dirty="0" err="1"/>
              <a:t>LArSoft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5D4CF5-F6F1-EFDB-249A-F550BBB111B5}"/>
              </a:ext>
            </a:extLst>
          </p:cNvPr>
          <p:cNvCxnSpPr/>
          <p:nvPr/>
        </p:nvCxnSpPr>
        <p:spPr>
          <a:xfrm flipH="1" flipV="1">
            <a:off x="3271838" y="1274368"/>
            <a:ext cx="1228725" cy="3000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FDD90B-BAAB-FF8F-E8FD-2B26E0CC5AF2}"/>
              </a:ext>
            </a:extLst>
          </p:cNvPr>
          <p:cNvCxnSpPr>
            <a:cxnSpLocks/>
          </p:cNvCxnSpPr>
          <p:nvPr/>
        </p:nvCxnSpPr>
        <p:spPr>
          <a:xfrm flipH="1" flipV="1">
            <a:off x="3690938" y="3060306"/>
            <a:ext cx="119062" cy="30254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469638-A1E8-8D18-25FF-8A82E1691AAE}"/>
              </a:ext>
            </a:extLst>
          </p:cNvPr>
          <p:cNvCxnSpPr>
            <a:cxnSpLocks/>
          </p:cNvCxnSpPr>
          <p:nvPr/>
        </p:nvCxnSpPr>
        <p:spPr>
          <a:xfrm flipV="1">
            <a:off x="943773" y="3061431"/>
            <a:ext cx="132552" cy="30254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ABA267-A764-A084-1607-79159D71D220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1BD101D-DB79-3565-C49B-CA0A5A6C1204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Pandora in </a:t>
            </a:r>
            <a:r>
              <a:rPr lang="en-US" sz="2400" dirty="0" err="1">
                <a:solidFill>
                  <a:srgbClr val="00B2DD"/>
                </a:solidFill>
              </a:rPr>
              <a:t>LArSoft</a:t>
            </a:r>
            <a:endParaRPr lang="en-US" sz="2400" dirty="0">
              <a:solidFill>
                <a:srgbClr val="00B2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01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>
            <a:extLst>
              <a:ext uri="{FF2B5EF4-FFF2-40B4-BE49-F238E27FC236}">
                <a16:creationId xmlns:a16="http://schemas.microsoft.com/office/drawing/2014/main" id="{3A55DF2B-9057-E538-DF1F-F6D6CB6DD6CD}"/>
              </a:ext>
            </a:extLst>
          </p:cNvPr>
          <p:cNvGrpSpPr/>
          <p:nvPr/>
        </p:nvGrpSpPr>
        <p:grpSpPr>
          <a:xfrm>
            <a:off x="1689470" y="961440"/>
            <a:ext cx="1483413" cy="874476"/>
            <a:chOff x="0" y="0"/>
            <a:chExt cx="2796991" cy="1648832"/>
          </a:xfrm>
        </p:grpSpPr>
        <p:pic>
          <p:nvPicPr>
            <p:cNvPr id="5" name="Image" descr="Image">
              <a:extLst>
                <a:ext uri="{FF2B5EF4-FFF2-40B4-BE49-F238E27FC236}">
                  <a16:creationId xmlns:a16="http://schemas.microsoft.com/office/drawing/2014/main" id="{B3FD9C8F-E978-7515-A728-714AD3346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752" t="18393" r="4752" b="14260"/>
            <a:stretch>
              <a:fillRect/>
            </a:stretch>
          </p:blipFill>
          <p:spPr>
            <a:xfrm>
              <a:off x="0" y="0"/>
              <a:ext cx="2796992" cy="1648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p">
              <a:extLst>
                <a:ext uri="{FF2B5EF4-FFF2-40B4-BE49-F238E27FC236}">
                  <a16:creationId xmlns:a16="http://schemas.microsoft.com/office/drawing/2014/main" id="{001B661D-9278-78D1-80E7-5261418F704D}"/>
                </a:ext>
              </a:extLst>
            </p:cNvPr>
            <p:cNvSpPr txBox="1"/>
            <p:nvPr/>
          </p:nvSpPr>
          <p:spPr>
            <a:xfrm>
              <a:off x="164063" y="800573"/>
              <a:ext cx="244141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p</a:t>
              </a:r>
            </a:p>
          </p:txBody>
        </p:sp>
        <p:sp>
          <p:nvSpPr>
            <p:cNvPr id="7" name="𝝁-">
              <a:extLst>
                <a:ext uri="{FF2B5EF4-FFF2-40B4-BE49-F238E27FC236}">
                  <a16:creationId xmlns:a16="http://schemas.microsoft.com/office/drawing/2014/main" id="{8F8765E0-B08B-26A2-FD22-1180728672F3}"/>
                </a:ext>
              </a:extLst>
            </p:cNvPr>
            <p:cNvSpPr txBox="1"/>
            <p:nvPr/>
          </p:nvSpPr>
          <p:spPr>
            <a:xfrm>
              <a:off x="1419013" y="775173"/>
              <a:ext cx="304785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8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𝝁</a:t>
              </a:r>
              <a:r>
                <a:rPr baseline="31999"/>
                <a:t>-</a:t>
              </a:r>
            </a:p>
          </p:txBody>
        </p:sp>
        <p:sp>
          <p:nvSpPr>
            <p:cNvPr id="8" name="e-">
              <a:extLst>
                <a:ext uri="{FF2B5EF4-FFF2-40B4-BE49-F238E27FC236}">
                  <a16:creationId xmlns:a16="http://schemas.microsoft.com/office/drawing/2014/main" id="{DC2CDA70-E9D0-9459-A65C-D2A2D6EB4835}"/>
                </a:ext>
              </a:extLst>
            </p:cNvPr>
            <p:cNvSpPr txBox="1"/>
            <p:nvPr/>
          </p:nvSpPr>
          <p:spPr>
            <a:xfrm>
              <a:off x="2312599" y="1117395"/>
              <a:ext cx="27536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</a:t>
              </a:r>
              <a:r>
                <a:rPr baseline="31999"/>
                <a:t>-</a:t>
              </a:r>
            </a:p>
          </p:txBody>
        </p: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C22EF2B7-9F62-E1FC-8FF9-5E54882FD6F4}"/>
              </a:ext>
            </a:extLst>
          </p:cNvPr>
          <p:cNvGrpSpPr/>
          <p:nvPr/>
        </p:nvGrpSpPr>
        <p:grpSpPr>
          <a:xfrm>
            <a:off x="1680992" y="1939078"/>
            <a:ext cx="1904565" cy="2274889"/>
            <a:chOff x="0" y="0"/>
            <a:chExt cx="3591077" cy="4289328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70AB1670-4C62-2299-D272-D0443AFAE34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 l="3222" t="5592" r="3513" b="2910"/>
            <a:stretch>
              <a:fillRect/>
            </a:stretch>
          </p:blipFill>
          <p:spPr>
            <a:xfrm>
              <a:off x="0" y="0"/>
              <a:ext cx="2809691" cy="3095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p">
              <a:extLst>
                <a:ext uri="{FF2B5EF4-FFF2-40B4-BE49-F238E27FC236}">
                  <a16:creationId xmlns:a16="http://schemas.microsoft.com/office/drawing/2014/main" id="{8AE9DB0C-8D70-A6EB-9F69-DFE4D3EB50FA}"/>
                </a:ext>
              </a:extLst>
            </p:cNvPr>
            <p:cNvSpPr/>
            <p:nvPr/>
          </p:nvSpPr>
          <p:spPr>
            <a:xfrm>
              <a:off x="172541" y="8022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p</a:t>
              </a:r>
            </a:p>
          </p:txBody>
        </p:sp>
        <p:sp>
          <p:nvSpPr>
            <p:cNvPr id="12" name="𝝁-">
              <a:extLst>
                <a:ext uri="{FF2B5EF4-FFF2-40B4-BE49-F238E27FC236}">
                  <a16:creationId xmlns:a16="http://schemas.microsoft.com/office/drawing/2014/main" id="{5E60ED49-FB1C-4D30-6FBE-71CB169D9A33}"/>
                </a:ext>
              </a:extLst>
            </p:cNvPr>
            <p:cNvSpPr/>
            <p:nvPr/>
          </p:nvSpPr>
          <p:spPr>
            <a:xfrm>
              <a:off x="1360801" y="192109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8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dirty="0"/>
                <a:t>𝝁</a:t>
              </a:r>
              <a:r>
                <a:rPr baseline="31999" dirty="0"/>
                <a:t>-</a:t>
              </a:r>
            </a:p>
          </p:txBody>
        </p:sp>
        <p:sp>
          <p:nvSpPr>
            <p:cNvPr id="13" name="e-">
              <a:extLst>
                <a:ext uri="{FF2B5EF4-FFF2-40B4-BE49-F238E27FC236}">
                  <a16:creationId xmlns:a16="http://schemas.microsoft.com/office/drawing/2014/main" id="{FAA3FAB6-F507-C1E7-FB10-062B76473B8C}"/>
                </a:ext>
              </a:extLst>
            </p:cNvPr>
            <p:cNvSpPr/>
            <p:nvPr/>
          </p:nvSpPr>
          <p:spPr>
            <a:xfrm>
              <a:off x="2321076" y="301932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</a:t>
              </a:r>
              <a:r>
                <a:rPr baseline="31999"/>
                <a:t>-</a:t>
              </a:r>
            </a:p>
          </p:txBody>
        </p:sp>
      </p:grpSp>
      <p:grpSp>
        <p:nvGrpSpPr>
          <p:cNvPr id="14" name="Group">
            <a:extLst>
              <a:ext uri="{FF2B5EF4-FFF2-40B4-BE49-F238E27FC236}">
                <a16:creationId xmlns:a16="http://schemas.microsoft.com/office/drawing/2014/main" id="{CA6EA3F9-0678-C257-A3E1-CB679CCD9C28}"/>
              </a:ext>
            </a:extLst>
          </p:cNvPr>
          <p:cNvGrpSpPr/>
          <p:nvPr/>
        </p:nvGrpSpPr>
        <p:grpSpPr>
          <a:xfrm>
            <a:off x="1706392" y="3734476"/>
            <a:ext cx="1483413" cy="1322739"/>
            <a:chOff x="0" y="0"/>
            <a:chExt cx="2796991" cy="2494039"/>
          </a:xfrm>
        </p:grpSpPr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7F12C7F5-EE56-2DCA-3652-5EEBCFA4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85" t="12258" r="2465" b="4251"/>
            <a:stretch>
              <a:fillRect/>
            </a:stretch>
          </p:blipFill>
          <p:spPr>
            <a:xfrm>
              <a:off x="0" y="191565"/>
              <a:ext cx="2796992" cy="23024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e-">
              <a:extLst>
                <a:ext uri="{FF2B5EF4-FFF2-40B4-BE49-F238E27FC236}">
                  <a16:creationId xmlns:a16="http://schemas.microsoft.com/office/drawing/2014/main" id="{480C706D-5C83-BECE-2F97-44E1A2996975}"/>
                </a:ext>
              </a:extLst>
            </p:cNvPr>
            <p:cNvSpPr txBox="1"/>
            <p:nvPr/>
          </p:nvSpPr>
          <p:spPr>
            <a:xfrm>
              <a:off x="2304821" y="-1"/>
              <a:ext cx="275364" cy="393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</a:t>
              </a:r>
              <a:r>
                <a:rPr baseline="31999"/>
                <a:t>-</a:t>
              </a:r>
            </a:p>
          </p:txBody>
        </p:sp>
        <p:sp>
          <p:nvSpPr>
            <p:cNvPr id="17" name="p">
              <a:extLst>
                <a:ext uri="{FF2B5EF4-FFF2-40B4-BE49-F238E27FC236}">
                  <a16:creationId xmlns:a16="http://schemas.microsoft.com/office/drawing/2014/main" id="{D7C46C37-892E-3E50-066F-A4364120C925}"/>
                </a:ext>
              </a:extLst>
            </p:cNvPr>
            <p:cNvSpPr txBox="1"/>
            <p:nvPr/>
          </p:nvSpPr>
          <p:spPr>
            <a:xfrm>
              <a:off x="147141" y="1862002"/>
              <a:ext cx="244141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p</a:t>
              </a:r>
            </a:p>
          </p:txBody>
        </p:sp>
        <p:sp>
          <p:nvSpPr>
            <p:cNvPr id="18" name="𝝁-">
              <a:extLst>
                <a:ext uri="{FF2B5EF4-FFF2-40B4-BE49-F238E27FC236}">
                  <a16:creationId xmlns:a16="http://schemas.microsoft.com/office/drawing/2014/main" id="{85D51325-2DBA-9205-16D7-BFDF4CBEF3CE}"/>
                </a:ext>
              </a:extLst>
            </p:cNvPr>
            <p:cNvSpPr txBox="1"/>
            <p:nvPr/>
          </p:nvSpPr>
          <p:spPr>
            <a:xfrm>
              <a:off x="1298783" y="1114853"/>
              <a:ext cx="304785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8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𝝁</a:t>
              </a:r>
              <a:r>
                <a:rPr baseline="31999"/>
                <a:t>-</a:t>
              </a:r>
            </a:p>
          </p:txBody>
        </p:sp>
      </p:grpSp>
      <p:sp>
        <p:nvSpPr>
          <p:cNvPr id="19" name="Line">
            <a:extLst>
              <a:ext uri="{FF2B5EF4-FFF2-40B4-BE49-F238E27FC236}">
                <a16:creationId xmlns:a16="http://schemas.microsoft.com/office/drawing/2014/main" id="{FD46134B-0AFA-2E75-4566-3BD0F1301715}"/>
              </a:ext>
            </a:extLst>
          </p:cNvPr>
          <p:cNvSpPr/>
          <p:nvPr/>
        </p:nvSpPr>
        <p:spPr>
          <a:xfrm flipV="1">
            <a:off x="2087604" y="999538"/>
            <a:ext cx="0" cy="4068249"/>
          </a:xfrm>
          <a:prstGeom prst="line">
            <a:avLst/>
          </a:prstGeom>
          <a:ln>
            <a:solidFill>
              <a:schemeClr val="accent1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B2174AB-AA7D-4080-6D72-E0F429596B81}"/>
              </a:ext>
            </a:extLst>
          </p:cNvPr>
          <p:cNvSpPr/>
          <p:nvPr/>
        </p:nvSpPr>
        <p:spPr>
          <a:xfrm flipV="1">
            <a:off x="1721934" y="999540"/>
            <a:ext cx="0" cy="4068248"/>
          </a:xfrm>
          <a:prstGeom prst="line">
            <a:avLst/>
          </a:prstGeom>
          <a:ln>
            <a:solidFill>
              <a:schemeClr val="accent1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C93739FF-E2AD-B7D5-5658-F1CFF779936C}"/>
              </a:ext>
            </a:extLst>
          </p:cNvPr>
          <p:cNvSpPr/>
          <p:nvPr/>
        </p:nvSpPr>
        <p:spPr>
          <a:xfrm flipV="1">
            <a:off x="3134913" y="999540"/>
            <a:ext cx="0" cy="4057675"/>
          </a:xfrm>
          <a:prstGeom prst="line">
            <a:avLst/>
          </a:prstGeom>
          <a:ln>
            <a:solidFill>
              <a:schemeClr val="accent1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504D3759-8066-1014-DDCB-531205DFD524}"/>
              </a:ext>
            </a:extLst>
          </p:cNvPr>
          <p:cNvSpPr/>
          <p:nvPr/>
        </p:nvSpPr>
        <p:spPr>
          <a:xfrm>
            <a:off x="455284" y="3709048"/>
            <a:ext cx="3208137" cy="0"/>
          </a:xfrm>
          <a:prstGeom prst="line">
            <a:avLst/>
          </a:prstGeom>
          <a:ln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6" name="Group">
            <a:extLst>
              <a:ext uri="{FF2B5EF4-FFF2-40B4-BE49-F238E27FC236}">
                <a16:creationId xmlns:a16="http://schemas.microsoft.com/office/drawing/2014/main" id="{DE98DE86-56B6-F921-448C-AE75E949C82D}"/>
              </a:ext>
            </a:extLst>
          </p:cNvPr>
          <p:cNvGrpSpPr/>
          <p:nvPr/>
        </p:nvGrpSpPr>
        <p:grpSpPr>
          <a:xfrm>
            <a:off x="4561537" y="1164965"/>
            <a:ext cx="3863748" cy="3090454"/>
            <a:chOff x="0" y="0"/>
            <a:chExt cx="4926860" cy="4133528"/>
          </a:xfrm>
        </p:grpSpPr>
        <p:pic>
          <p:nvPicPr>
            <p:cNvPr id="27" name="Screen Shot 2017-10-30 at 11.54.59.png" descr="Screen Shot 2017-10-30 at 11.54.59.png">
              <a:extLst>
                <a:ext uri="{FF2B5EF4-FFF2-40B4-BE49-F238E27FC236}">
                  <a16:creationId xmlns:a16="http://schemas.microsoft.com/office/drawing/2014/main" id="{BFAABC10-1FF4-67E9-4311-EDCFB5977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4926860" cy="4020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p">
              <a:extLst>
                <a:ext uri="{FF2B5EF4-FFF2-40B4-BE49-F238E27FC236}">
                  <a16:creationId xmlns:a16="http://schemas.microsoft.com/office/drawing/2014/main" id="{F7EFB8BB-F1EC-2E53-EB14-8CB422ED1BB8}"/>
                </a:ext>
              </a:extLst>
            </p:cNvPr>
            <p:cNvSpPr txBox="1"/>
            <p:nvPr/>
          </p:nvSpPr>
          <p:spPr>
            <a:xfrm>
              <a:off x="1749961" y="2625911"/>
              <a:ext cx="244141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t>p</a:t>
              </a:r>
            </a:p>
          </p:txBody>
        </p:sp>
        <p:sp>
          <p:nvSpPr>
            <p:cNvPr id="29" name="𝝁-">
              <a:extLst>
                <a:ext uri="{FF2B5EF4-FFF2-40B4-BE49-F238E27FC236}">
                  <a16:creationId xmlns:a16="http://schemas.microsoft.com/office/drawing/2014/main" id="{3BC7BDFD-01E2-9D90-179F-FA4AA0342680}"/>
                </a:ext>
              </a:extLst>
            </p:cNvPr>
            <p:cNvSpPr txBox="1"/>
            <p:nvPr/>
          </p:nvSpPr>
          <p:spPr>
            <a:xfrm>
              <a:off x="2982401" y="1787942"/>
              <a:ext cx="304786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8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𝝁</a:t>
              </a:r>
              <a:r>
                <a:rPr baseline="31999"/>
                <a:t>-</a:t>
              </a:r>
            </a:p>
          </p:txBody>
        </p:sp>
        <p:sp>
          <p:nvSpPr>
            <p:cNvPr id="30" name="e-">
              <a:extLst>
                <a:ext uri="{FF2B5EF4-FFF2-40B4-BE49-F238E27FC236}">
                  <a16:creationId xmlns:a16="http://schemas.microsoft.com/office/drawing/2014/main" id="{B388B68F-7B6E-D599-E40D-21F68AFC10E4}"/>
                </a:ext>
              </a:extLst>
            </p:cNvPr>
            <p:cNvSpPr txBox="1"/>
            <p:nvPr/>
          </p:nvSpPr>
          <p:spPr>
            <a:xfrm>
              <a:off x="2760171" y="1158732"/>
              <a:ext cx="27536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SzTx/>
                <a:buNone/>
                <a:defRPr sz="19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e</a:t>
              </a:r>
              <a:r>
                <a:rPr baseline="31999"/>
                <a:t>-</a:t>
              </a:r>
            </a:p>
          </p:txBody>
        </p:sp>
        <p:sp>
          <p:nvSpPr>
            <p:cNvPr id="31" name="𝞶𝝁">
              <a:extLst>
                <a:ext uri="{FF2B5EF4-FFF2-40B4-BE49-F238E27FC236}">
                  <a16:creationId xmlns:a16="http://schemas.microsoft.com/office/drawing/2014/main" id="{5A52BDDB-F0C6-96B7-98A6-DCC4FC43DDA1}"/>
                </a:ext>
              </a:extLst>
            </p:cNvPr>
            <p:cNvSpPr txBox="1"/>
            <p:nvPr/>
          </p:nvSpPr>
          <p:spPr>
            <a:xfrm>
              <a:off x="2507958" y="634432"/>
              <a:ext cx="33124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buSzTx/>
                <a:buNone/>
                <a:defRPr sz="18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𝞶</a:t>
              </a:r>
              <a:r>
                <a:rPr baseline="-5999"/>
                <a:t>𝝁</a:t>
              </a:r>
            </a:p>
          </p:txBody>
        </p:sp>
        <p:sp>
          <p:nvSpPr>
            <p:cNvPr id="32" name="𝞶e">
              <a:extLst>
                <a:ext uri="{FF2B5EF4-FFF2-40B4-BE49-F238E27FC236}">
                  <a16:creationId xmlns:a16="http://schemas.microsoft.com/office/drawing/2014/main" id="{0F4F61E2-7061-6F89-6120-B706E54AA517}"/>
                </a:ext>
              </a:extLst>
            </p:cNvPr>
            <p:cNvSpPr txBox="1"/>
            <p:nvPr/>
          </p:nvSpPr>
          <p:spPr>
            <a:xfrm>
              <a:off x="3651431" y="784102"/>
              <a:ext cx="305977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buSzTx/>
                <a:buNone/>
                <a:defRPr sz="1800" i="1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𝞶</a:t>
              </a:r>
              <a:r>
                <a:rPr baseline="-5999"/>
                <a:t>e</a:t>
              </a: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BB5195C8-F9E2-7A4C-85D3-CB7A6FEF8ED1}"/>
                </a:ext>
              </a:extLst>
            </p:cNvPr>
            <p:cNvSpPr/>
            <p:nvPr/>
          </p:nvSpPr>
          <p:spPr>
            <a:xfrm>
              <a:off x="3721869" y="942852"/>
              <a:ext cx="1143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3D truth information">
              <a:extLst>
                <a:ext uri="{FF2B5EF4-FFF2-40B4-BE49-F238E27FC236}">
                  <a16:creationId xmlns:a16="http://schemas.microsoft.com/office/drawing/2014/main" id="{4A6D3F8D-6AC3-58AC-CA66-DBFF9F498411}"/>
                </a:ext>
              </a:extLst>
            </p:cNvPr>
            <p:cNvSpPr txBox="1"/>
            <p:nvPr/>
          </p:nvSpPr>
          <p:spPr>
            <a:xfrm>
              <a:off x="1243964" y="3666985"/>
              <a:ext cx="2339151" cy="466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buSzTx/>
                <a:buNone/>
                <a:defRPr sz="2200">
                  <a:solidFill>
                    <a:srgbClr val="919191"/>
                  </a:solidFill>
                </a:defRPr>
              </a:lvl1pPr>
            </a:lstStyle>
            <a:p>
              <a:r>
                <a:rPr sz="1600" dirty="0"/>
                <a:t>3D truth information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9E1394-724C-099F-69EA-CF3BEC2DD31C}"/>
              </a:ext>
            </a:extLst>
          </p:cNvPr>
          <p:cNvGrpSpPr/>
          <p:nvPr/>
        </p:nvGrpSpPr>
        <p:grpSpPr>
          <a:xfrm>
            <a:off x="492744" y="1033475"/>
            <a:ext cx="1199144" cy="772716"/>
            <a:chOff x="250091" y="1874397"/>
            <a:chExt cx="1199144" cy="772716"/>
          </a:xfrm>
        </p:grpSpPr>
        <p:sp>
          <p:nvSpPr>
            <p:cNvPr id="36" name="Line">
              <a:extLst>
                <a:ext uri="{FF2B5EF4-FFF2-40B4-BE49-F238E27FC236}">
                  <a16:creationId xmlns:a16="http://schemas.microsoft.com/office/drawing/2014/main" id="{AF9B5D45-CAF7-7FBD-424C-D7AE4B2787FB}"/>
                </a:ext>
              </a:extLst>
            </p:cNvPr>
            <p:cNvSpPr/>
            <p:nvPr/>
          </p:nvSpPr>
          <p:spPr>
            <a:xfrm flipV="1">
              <a:off x="391106" y="2238374"/>
              <a:ext cx="0" cy="269662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CB6A9E2B-61B6-6879-DB9A-C7B1CD93F43C}"/>
                </a:ext>
              </a:extLst>
            </p:cNvPr>
            <p:cNvSpPr/>
            <p:nvPr/>
          </p:nvSpPr>
          <p:spPr>
            <a:xfrm>
              <a:off x="391402" y="2508219"/>
              <a:ext cx="263522" cy="0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" name="w, wire">
              <a:extLst>
                <a:ext uri="{FF2B5EF4-FFF2-40B4-BE49-F238E27FC236}">
                  <a16:creationId xmlns:a16="http://schemas.microsoft.com/office/drawing/2014/main" id="{1D67432E-B168-35E6-3FFC-6A2A314441BB}"/>
                </a:ext>
              </a:extLst>
            </p:cNvPr>
            <p:cNvSpPr txBox="1"/>
            <p:nvPr/>
          </p:nvSpPr>
          <p:spPr>
            <a:xfrm>
              <a:off x="250091" y="1874397"/>
              <a:ext cx="809666" cy="38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lang="en-US" sz="1600" dirty="0"/>
                <a:t>u</a:t>
              </a:r>
              <a:r>
                <a:rPr sz="1600" dirty="0"/>
                <a:t>, wire</a:t>
              </a:r>
            </a:p>
          </p:txBody>
        </p:sp>
        <p:sp>
          <p:nvSpPr>
            <p:cNvPr id="39" name="x, time">
              <a:extLst>
                <a:ext uri="{FF2B5EF4-FFF2-40B4-BE49-F238E27FC236}">
                  <a16:creationId xmlns:a16="http://schemas.microsoft.com/office/drawing/2014/main" id="{6E8791D2-3A02-F6E2-ED1C-9C392B20BB3A}"/>
                </a:ext>
              </a:extLst>
            </p:cNvPr>
            <p:cNvSpPr txBox="1"/>
            <p:nvPr/>
          </p:nvSpPr>
          <p:spPr>
            <a:xfrm>
              <a:off x="684910" y="2294915"/>
              <a:ext cx="764325" cy="35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sz="1600" dirty="0"/>
                <a:t>x, time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1D8002-8A2B-561A-377B-976E85F13265}"/>
              </a:ext>
            </a:extLst>
          </p:cNvPr>
          <p:cNvGrpSpPr/>
          <p:nvPr/>
        </p:nvGrpSpPr>
        <p:grpSpPr>
          <a:xfrm>
            <a:off x="492744" y="2346246"/>
            <a:ext cx="1199144" cy="772716"/>
            <a:chOff x="250091" y="1874397"/>
            <a:chExt cx="1199144" cy="772716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B4878DE4-0F63-D667-9B39-E315DD1ABD0E}"/>
                </a:ext>
              </a:extLst>
            </p:cNvPr>
            <p:cNvSpPr/>
            <p:nvPr/>
          </p:nvSpPr>
          <p:spPr>
            <a:xfrm flipV="1">
              <a:off x="391106" y="2238374"/>
              <a:ext cx="0" cy="269662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B76BD9C8-B366-62E7-B7C8-17EA5BFDF4E7}"/>
                </a:ext>
              </a:extLst>
            </p:cNvPr>
            <p:cNvSpPr/>
            <p:nvPr/>
          </p:nvSpPr>
          <p:spPr>
            <a:xfrm>
              <a:off x="391402" y="2508219"/>
              <a:ext cx="263522" cy="0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w, wire">
              <a:extLst>
                <a:ext uri="{FF2B5EF4-FFF2-40B4-BE49-F238E27FC236}">
                  <a16:creationId xmlns:a16="http://schemas.microsoft.com/office/drawing/2014/main" id="{FAF00062-0957-DBA9-97E7-97D75422086B}"/>
                </a:ext>
              </a:extLst>
            </p:cNvPr>
            <p:cNvSpPr txBox="1"/>
            <p:nvPr/>
          </p:nvSpPr>
          <p:spPr>
            <a:xfrm>
              <a:off x="250091" y="1874397"/>
              <a:ext cx="809666" cy="38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lang="en-US" sz="1600" dirty="0"/>
                <a:t>v</a:t>
              </a:r>
              <a:r>
                <a:rPr sz="1600" dirty="0"/>
                <a:t>, wire</a:t>
              </a:r>
            </a:p>
          </p:txBody>
        </p:sp>
        <p:sp>
          <p:nvSpPr>
            <p:cNvPr id="45" name="x, time">
              <a:extLst>
                <a:ext uri="{FF2B5EF4-FFF2-40B4-BE49-F238E27FC236}">
                  <a16:creationId xmlns:a16="http://schemas.microsoft.com/office/drawing/2014/main" id="{610D1FBF-8AB3-84DA-8657-B421FF83EABF}"/>
                </a:ext>
              </a:extLst>
            </p:cNvPr>
            <p:cNvSpPr txBox="1"/>
            <p:nvPr/>
          </p:nvSpPr>
          <p:spPr>
            <a:xfrm>
              <a:off x="684910" y="2294915"/>
              <a:ext cx="764325" cy="35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sz="1600" dirty="0"/>
                <a:t>x, time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78BC0C-5A54-3463-05AA-08F534071FF0}"/>
              </a:ext>
            </a:extLst>
          </p:cNvPr>
          <p:cNvGrpSpPr/>
          <p:nvPr/>
        </p:nvGrpSpPr>
        <p:grpSpPr>
          <a:xfrm>
            <a:off x="492744" y="4060286"/>
            <a:ext cx="1199144" cy="772716"/>
            <a:chOff x="250091" y="1874397"/>
            <a:chExt cx="1199144" cy="772716"/>
          </a:xfrm>
        </p:grpSpPr>
        <p:sp>
          <p:nvSpPr>
            <p:cNvPr id="47" name="Line">
              <a:extLst>
                <a:ext uri="{FF2B5EF4-FFF2-40B4-BE49-F238E27FC236}">
                  <a16:creationId xmlns:a16="http://schemas.microsoft.com/office/drawing/2014/main" id="{9FA6C1A8-F866-E868-0E9F-7C93DF3A9289}"/>
                </a:ext>
              </a:extLst>
            </p:cNvPr>
            <p:cNvSpPr/>
            <p:nvPr/>
          </p:nvSpPr>
          <p:spPr>
            <a:xfrm flipV="1">
              <a:off x="391106" y="2238374"/>
              <a:ext cx="0" cy="269662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21C9AD66-129F-4E71-1D18-E337C074B6D8}"/>
                </a:ext>
              </a:extLst>
            </p:cNvPr>
            <p:cNvSpPr/>
            <p:nvPr/>
          </p:nvSpPr>
          <p:spPr>
            <a:xfrm>
              <a:off x="391402" y="2508219"/>
              <a:ext cx="263522" cy="0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w, wire">
              <a:extLst>
                <a:ext uri="{FF2B5EF4-FFF2-40B4-BE49-F238E27FC236}">
                  <a16:creationId xmlns:a16="http://schemas.microsoft.com/office/drawing/2014/main" id="{C0B08EB1-0A48-B34D-741B-FEB1C8B3AD0C}"/>
                </a:ext>
              </a:extLst>
            </p:cNvPr>
            <p:cNvSpPr txBox="1"/>
            <p:nvPr/>
          </p:nvSpPr>
          <p:spPr>
            <a:xfrm>
              <a:off x="250091" y="1874397"/>
              <a:ext cx="809666" cy="38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lang="en-US" sz="1600" dirty="0"/>
                <a:t>w</a:t>
              </a:r>
              <a:r>
                <a:rPr sz="1600" dirty="0"/>
                <a:t>, wire</a:t>
              </a:r>
            </a:p>
          </p:txBody>
        </p:sp>
        <p:sp>
          <p:nvSpPr>
            <p:cNvPr id="50" name="x, time">
              <a:extLst>
                <a:ext uri="{FF2B5EF4-FFF2-40B4-BE49-F238E27FC236}">
                  <a16:creationId xmlns:a16="http://schemas.microsoft.com/office/drawing/2014/main" id="{55487266-7523-6CD0-1CB2-9CBBD8D9C49A}"/>
                </a:ext>
              </a:extLst>
            </p:cNvPr>
            <p:cNvSpPr txBox="1"/>
            <p:nvPr/>
          </p:nvSpPr>
          <p:spPr>
            <a:xfrm>
              <a:off x="684910" y="2294915"/>
              <a:ext cx="764325" cy="352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buSzTx/>
                <a:buNone/>
                <a:defRPr sz="1800">
                  <a:solidFill>
                    <a:srgbClr val="53585F"/>
                  </a:solidFill>
                </a:defRPr>
              </a:lvl1pPr>
            </a:lstStyle>
            <a:p>
              <a:r>
                <a:rPr sz="1600" dirty="0"/>
                <a:t>x, time</a:t>
              </a:r>
            </a:p>
          </p:txBody>
        </p:sp>
      </p:grpSp>
      <p:sp>
        <p:nvSpPr>
          <p:cNvPr id="51" name="Line">
            <a:extLst>
              <a:ext uri="{FF2B5EF4-FFF2-40B4-BE49-F238E27FC236}">
                <a16:creationId xmlns:a16="http://schemas.microsoft.com/office/drawing/2014/main" id="{6D3DBE24-223D-E33D-2B7F-9F37FAF665D5}"/>
              </a:ext>
            </a:extLst>
          </p:cNvPr>
          <p:cNvSpPr/>
          <p:nvPr/>
        </p:nvSpPr>
        <p:spPr>
          <a:xfrm>
            <a:off x="455284" y="1886690"/>
            <a:ext cx="3208137" cy="0"/>
          </a:xfrm>
          <a:prstGeom prst="line">
            <a:avLst/>
          </a:prstGeom>
          <a:ln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60F7D-21FF-B2A8-295E-98A0F03E765A}"/>
              </a:ext>
            </a:extLst>
          </p:cNvPr>
          <p:cNvSpPr txBox="1"/>
          <p:nvPr/>
        </p:nvSpPr>
        <p:spPr>
          <a:xfrm>
            <a:off x="3978524" y="4441561"/>
            <a:ext cx="301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2D representations with common x coordinate, derived from drift time</a:t>
            </a:r>
            <a:endParaRPr lang="en-GB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7967BD-E2F7-91ED-67D4-225A9E2D4F3C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3324225" y="4694108"/>
            <a:ext cx="654299" cy="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847B66-8788-8609-3893-99096EB258F2}"/>
              </a:ext>
            </a:extLst>
          </p:cNvPr>
          <p:cNvSpPr txBox="1"/>
          <p:nvPr/>
        </p:nvSpPr>
        <p:spPr>
          <a:xfrm>
            <a:off x="4523567" y="1153911"/>
            <a:ext cx="17701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CCQE: </a:t>
            </a:r>
            <a:r>
              <a:rPr lang="el-GR" dirty="0"/>
              <a:t>ν</a:t>
            </a:r>
            <a:r>
              <a:rPr lang="el-GR" baseline="-25000" dirty="0"/>
              <a:t>μ</a:t>
            </a:r>
            <a:r>
              <a:rPr lang="en-US" dirty="0"/>
              <a:t> + </a:t>
            </a:r>
            <a:r>
              <a:rPr lang="en-US" dirty="0" err="1"/>
              <a:t>Ar</a:t>
            </a:r>
            <a:r>
              <a:rPr lang="en-US" dirty="0"/>
              <a:t> → p + </a:t>
            </a:r>
            <a:r>
              <a:rPr lang="el-GR" dirty="0"/>
              <a:t>μ</a:t>
            </a:r>
            <a:r>
              <a:rPr lang="en-US" baseline="30000" dirty="0"/>
              <a:t>-</a:t>
            </a:r>
            <a:endParaRPr lang="en-GB" baseline="30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D0EB0-54EA-024D-6F04-FD414B72E9D6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5D9D31-FC61-0584-840F-B888A8661A21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CC1F8FC9-2B55-F458-ADD9-1D71974E65F3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Inputs to Pandora</a:t>
            </a:r>
          </a:p>
        </p:txBody>
      </p:sp>
    </p:spTree>
    <p:extLst>
      <p:ext uri="{BB962C8B-B14F-4D97-AF65-F5344CB8AC3E}">
        <p14:creationId xmlns:p14="http://schemas.microsoft.com/office/powerpoint/2010/main" val="122031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/**…">
            <a:extLst>
              <a:ext uri="{FF2B5EF4-FFF2-40B4-BE49-F238E27FC236}">
                <a16:creationId xmlns:a16="http://schemas.microsoft.com/office/drawing/2014/main" id="{6EC1B880-F16C-E44E-9E08-B5DAB4444367}"/>
              </a:ext>
            </a:extLst>
          </p:cNvPr>
          <p:cNvSpPr txBox="1"/>
          <p:nvPr/>
        </p:nvSpPr>
        <p:spPr>
          <a:xfrm>
            <a:off x="568338" y="1990006"/>
            <a:ext cx="430170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tabLst>
                <a:tab pos="330200" algn="l"/>
              </a:tabLst>
              <a:defRPr sz="1500" b="1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200" dirty="0"/>
              <a:t>/**</a:t>
            </a:r>
          </a:p>
          <a:p>
            <a:pPr defTabSz="457200">
              <a:spcBef>
                <a:spcPts val="0"/>
              </a:spcBef>
              <a:buSzTx/>
              <a:buNone/>
              <a:tabLst>
                <a:tab pos="330200" algn="l"/>
              </a:tabLst>
              <a:defRPr sz="1500" b="1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200" dirty="0"/>
              <a:t> *  @brief  </a:t>
            </a:r>
            <a:r>
              <a:rPr sz="1200" dirty="0" err="1"/>
              <a:t>ILArPandora</a:t>
            </a:r>
            <a:r>
              <a:rPr sz="1200" dirty="0"/>
              <a:t> class</a:t>
            </a:r>
          </a:p>
          <a:p>
            <a:pPr defTabSz="457200">
              <a:spcBef>
                <a:spcPts val="0"/>
              </a:spcBef>
              <a:buSzTx/>
              <a:buNone/>
              <a:tabLst>
                <a:tab pos="330200" algn="l"/>
              </a:tabLst>
              <a:defRPr sz="1500" b="1">
                <a:solidFill>
                  <a:srgbClr val="0084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200" dirty="0"/>
              <a:t> */</a:t>
            </a:r>
            <a:endParaRPr sz="1200" dirty="0">
              <a:solidFill>
                <a:srgbClr val="000000"/>
              </a:solidFill>
            </a:endParaRPr>
          </a:p>
          <a:p>
            <a:pPr defTabSz="457200">
              <a:spcBef>
                <a:spcPts val="0"/>
              </a:spcBef>
              <a:buSzTx/>
              <a:buNone/>
              <a:tabLst>
                <a:tab pos="330200" algn="l"/>
              </a:tabLst>
              <a:defRPr sz="15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200" dirty="0">
                <a:solidFill>
                  <a:srgbClr val="BB2CA2"/>
                </a:solidFill>
              </a:rPr>
              <a:t>class</a:t>
            </a:r>
            <a:r>
              <a:rPr sz="1200" dirty="0"/>
              <a:t> </a:t>
            </a:r>
            <a:r>
              <a:rPr sz="1200" dirty="0" err="1"/>
              <a:t>ILArPandora</a:t>
            </a:r>
            <a:r>
              <a:rPr sz="1200" dirty="0"/>
              <a:t> : </a:t>
            </a:r>
            <a:r>
              <a:rPr sz="1200" dirty="0">
                <a:solidFill>
                  <a:srgbClr val="BB2CA2"/>
                </a:solidFill>
              </a:rPr>
              <a:t>public</a:t>
            </a:r>
            <a:r>
              <a:rPr sz="1200" dirty="0"/>
              <a:t> art::</a:t>
            </a:r>
            <a:r>
              <a:rPr sz="1200" dirty="0" err="1"/>
              <a:t>EDProducer</a:t>
            </a:r>
            <a:endParaRPr sz="1200" dirty="0"/>
          </a:p>
        </p:txBody>
      </p:sp>
      <p:sp>
        <p:nvSpPr>
          <p:cNvPr id="6" name="Implement as an art::EDProducer">
            <a:extLst>
              <a:ext uri="{FF2B5EF4-FFF2-40B4-BE49-F238E27FC236}">
                <a16:creationId xmlns:a16="http://schemas.microsoft.com/office/drawing/2014/main" id="{EB3B5B33-A854-32AA-2BC2-D498A2261D9E}"/>
              </a:ext>
            </a:extLst>
          </p:cNvPr>
          <p:cNvSpPr txBox="1"/>
          <p:nvPr/>
        </p:nvSpPr>
        <p:spPr>
          <a:xfrm>
            <a:off x="3801024" y="1960948"/>
            <a:ext cx="456649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SzTx/>
              <a:buNone/>
              <a:defRPr>
                <a:solidFill>
                  <a:schemeClr val="accent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Implement as an art::</a:t>
            </a:r>
            <a:r>
              <a:rPr dirty="0" err="1"/>
              <a:t>EDProducer</a:t>
            </a:r>
            <a:endParaRPr dirty="0"/>
          </a:p>
        </p:txBody>
      </p:sp>
      <p:sp>
        <p:nvSpPr>
          <p:cNvPr id="7" name="Oval">
            <a:extLst>
              <a:ext uri="{FF2B5EF4-FFF2-40B4-BE49-F238E27FC236}">
                <a16:creationId xmlns:a16="http://schemas.microsoft.com/office/drawing/2014/main" id="{7D308751-9EA6-9744-B9FE-983438554114}"/>
              </a:ext>
            </a:extLst>
          </p:cNvPr>
          <p:cNvSpPr/>
          <p:nvPr/>
        </p:nvSpPr>
        <p:spPr>
          <a:xfrm>
            <a:off x="2253989" y="2471642"/>
            <a:ext cx="1147762" cy="457201"/>
          </a:xfrm>
          <a:prstGeom prst="ellipse">
            <a:avLst/>
          </a:prstGeom>
          <a:ln w="25400">
            <a:solidFill>
              <a:schemeClr val="accent2">
                <a:hueOff val="-554920"/>
                <a:satOff val="-21482"/>
                <a:lumOff val="-6228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E0F5BF1-AC01-67EB-C802-84025249714B}"/>
              </a:ext>
            </a:extLst>
          </p:cNvPr>
          <p:cNvSpPr/>
          <p:nvPr/>
        </p:nvSpPr>
        <p:spPr>
          <a:xfrm flipH="1">
            <a:off x="3401751" y="2338517"/>
            <a:ext cx="619266" cy="266249"/>
          </a:xfrm>
          <a:prstGeom prst="line">
            <a:avLst/>
          </a:prstGeom>
          <a:ln w="25400">
            <a:solidFill>
              <a:schemeClr val="accent2">
                <a:hueOff val="-554920"/>
                <a:satOff val="-21482"/>
                <a:lumOff val="-6228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50273-D67B-472A-8635-DFF27A35BD08}"/>
              </a:ext>
            </a:extLst>
          </p:cNvPr>
          <p:cNvSpPr txBox="1"/>
          <p:nvPr/>
        </p:nvSpPr>
        <p:spPr>
          <a:xfrm>
            <a:off x="432453" y="3000236"/>
            <a:ext cx="1462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Relevant callbacks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9" name="void beginJob();">
            <a:extLst>
              <a:ext uri="{FF2B5EF4-FFF2-40B4-BE49-F238E27FC236}">
                <a16:creationId xmlns:a16="http://schemas.microsoft.com/office/drawing/2014/main" id="{C4315947-12E2-AAA7-1C66-E24CCE8B56A4}"/>
              </a:ext>
            </a:extLst>
          </p:cNvPr>
          <p:cNvSpPr txBox="1"/>
          <p:nvPr/>
        </p:nvSpPr>
        <p:spPr>
          <a:xfrm>
            <a:off x="568338" y="3300318"/>
            <a:ext cx="1125501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tabLst>
                <a:tab pos="330200" algn="l"/>
              </a:tabLst>
              <a:defRPr sz="15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200" dirty="0">
                <a:solidFill>
                  <a:srgbClr val="BB2CA2"/>
                </a:solidFill>
              </a:rPr>
              <a:t>void</a:t>
            </a:r>
            <a:r>
              <a:rPr sz="1200" dirty="0"/>
              <a:t> </a:t>
            </a:r>
            <a:r>
              <a:rPr sz="1200" dirty="0" err="1"/>
              <a:t>beginJob</a:t>
            </a:r>
            <a:r>
              <a:rPr sz="1200" dirty="0"/>
              <a:t>();</a:t>
            </a:r>
          </a:p>
        </p:txBody>
      </p:sp>
      <p:sp>
        <p:nvSpPr>
          <p:cNvPr id="10" name="void produce(art::Event &amp;evt);">
            <a:extLst>
              <a:ext uri="{FF2B5EF4-FFF2-40B4-BE49-F238E27FC236}">
                <a16:creationId xmlns:a16="http://schemas.microsoft.com/office/drawing/2014/main" id="{8245FCE9-F447-33C4-D057-C74D9CBC7F6B}"/>
              </a:ext>
            </a:extLst>
          </p:cNvPr>
          <p:cNvSpPr txBox="1"/>
          <p:nvPr/>
        </p:nvSpPr>
        <p:spPr>
          <a:xfrm>
            <a:off x="568338" y="3530197"/>
            <a:ext cx="204498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buSzTx/>
              <a:buNone/>
              <a:tabLst>
                <a:tab pos="330200" algn="l"/>
              </a:tabLst>
              <a:defRPr sz="1500" b="1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1200" dirty="0">
                <a:solidFill>
                  <a:srgbClr val="BB2CA2"/>
                </a:solidFill>
              </a:rPr>
              <a:t>void</a:t>
            </a:r>
            <a:r>
              <a:rPr sz="1200" dirty="0"/>
              <a:t> produce(art::Event &amp;</a:t>
            </a:r>
            <a:r>
              <a:rPr sz="1200" dirty="0" err="1"/>
              <a:t>evt</a:t>
            </a:r>
            <a:r>
              <a:rPr sz="1200" dirty="0"/>
              <a:t>);</a:t>
            </a:r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869A29A3-C190-CB0A-C455-B19ACC0E3B38}"/>
              </a:ext>
            </a:extLst>
          </p:cNvPr>
          <p:cNvGrpSpPr/>
          <p:nvPr/>
        </p:nvGrpSpPr>
        <p:grpSpPr>
          <a:xfrm>
            <a:off x="4512966" y="2257314"/>
            <a:ext cx="4242942" cy="2545765"/>
            <a:chOff x="0" y="0"/>
            <a:chExt cx="6571650" cy="3942990"/>
          </a:xfrm>
        </p:grpSpPr>
        <p:pic>
          <p:nvPicPr>
            <p:cNvPr id="12" name="Screen Shot 2015-09-08 at 14.54.54.png" descr="Screen Shot 2015-09-08 at 14.54.54.png">
              <a:extLst>
                <a:ext uri="{FF2B5EF4-FFF2-40B4-BE49-F238E27FC236}">
                  <a16:creationId xmlns:a16="http://schemas.microsoft.com/office/drawing/2014/main" id="{F2116250-18CF-05B2-E10E-93EABDA7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6571651" cy="3942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35518A8A-BE7E-A1FB-AFC2-5416F851B377}"/>
                </a:ext>
              </a:extLst>
            </p:cNvPr>
            <p:cNvSpPr/>
            <p:nvPr/>
          </p:nvSpPr>
          <p:spPr>
            <a:xfrm>
              <a:off x="1365289" y="199178"/>
              <a:ext cx="232427" cy="2360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" name="Line">
            <a:extLst>
              <a:ext uri="{FF2B5EF4-FFF2-40B4-BE49-F238E27FC236}">
                <a16:creationId xmlns:a16="http://schemas.microsoft.com/office/drawing/2014/main" id="{FB42B3FB-08A7-837A-455E-9BD58B1F1361}"/>
              </a:ext>
            </a:extLst>
          </p:cNvPr>
          <p:cNvSpPr/>
          <p:nvPr/>
        </p:nvSpPr>
        <p:spPr>
          <a:xfrm flipH="1">
            <a:off x="1693838" y="3225208"/>
            <a:ext cx="2845453" cy="244083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D0AA3B5-CA43-8CFD-2744-DE23B943D08C}"/>
              </a:ext>
            </a:extLst>
          </p:cNvPr>
          <p:cNvSpPr/>
          <p:nvPr/>
        </p:nvSpPr>
        <p:spPr>
          <a:xfrm flipH="1" flipV="1">
            <a:off x="2602268" y="3675313"/>
            <a:ext cx="1883759" cy="340197"/>
          </a:xfrm>
          <a:prstGeom prst="line">
            <a:avLst/>
          </a:prstGeom>
          <a:ln w="25400">
            <a:solidFill>
              <a:schemeClr val="accent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B5596337-EB44-EF66-35AF-26C872C04CE7}"/>
              </a:ext>
            </a:extLst>
          </p:cNvPr>
          <p:cNvSpPr/>
          <p:nvPr/>
        </p:nvSpPr>
        <p:spPr>
          <a:xfrm flipH="1" flipV="1">
            <a:off x="4586560" y="2928843"/>
            <a:ext cx="0" cy="540448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non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5AE8CFE2-CDAF-08D5-0C71-4CB16982C50B}"/>
              </a:ext>
            </a:extLst>
          </p:cNvPr>
          <p:cNvSpPr/>
          <p:nvPr/>
        </p:nvSpPr>
        <p:spPr>
          <a:xfrm flipH="1" flipV="1">
            <a:off x="4586560" y="3530196"/>
            <a:ext cx="0" cy="1097873"/>
          </a:xfrm>
          <a:prstGeom prst="line">
            <a:avLst/>
          </a:prstGeom>
          <a:ln w="25400">
            <a:solidFill>
              <a:schemeClr val="accent2"/>
            </a:solidFill>
            <a:custDash>
              <a:ds d="200000" sp="200000"/>
            </a:custDash>
            <a:miter lim="400000"/>
            <a:tailEnd type="non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38FFB-5519-AD41-86D6-91D7AEFB3D7C}"/>
              </a:ext>
            </a:extLst>
          </p:cNvPr>
          <p:cNvSpPr txBox="1"/>
          <p:nvPr/>
        </p:nvSpPr>
        <p:spPr>
          <a:xfrm>
            <a:off x="166362" y="4251888"/>
            <a:ext cx="4254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will now try running the </a:t>
            </a:r>
            <a:r>
              <a:rPr lang="en-US" dirty="0" err="1">
                <a:solidFill>
                  <a:schemeClr val="accent1"/>
                </a:solidFill>
              </a:rPr>
              <a:t>larpandora</a:t>
            </a:r>
            <a:r>
              <a:rPr lang="en-US" dirty="0">
                <a:solidFill>
                  <a:schemeClr val="accent1"/>
                </a:solidFill>
              </a:rPr>
              <a:t> module in </a:t>
            </a:r>
            <a:r>
              <a:rPr lang="en-US" dirty="0" err="1">
                <a:solidFill>
                  <a:schemeClr val="accent1"/>
                </a:solidFill>
              </a:rPr>
              <a:t>LArSoft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C61CAB-5390-1EDD-26DC-EE1D4E704C62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CB81E1-88D2-1D73-7504-E0D3F056D475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B9C1FE5-6AB5-8CA8-2136-1FE45F141B31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Pandora application: </a:t>
            </a:r>
            <a:r>
              <a:rPr lang="en-US" sz="2400" dirty="0" err="1">
                <a:solidFill>
                  <a:srgbClr val="00B2DD"/>
                </a:solidFill>
              </a:rPr>
              <a:t>larpandora</a:t>
            </a:r>
            <a:endParaRPr lang="en-US" sz="2400" dirty="0">
              <a:solidFill>
                <a:srgbClr val="00B2DD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11673C-0128-44A5-1E00-B9501A3AE9FC}"/>
              </a:ext>
            </a:extLst>
          </p:cNvPr>
          <p:cNvSpPr txBox="1">
            <a:spLocks/>
          </p:cNvSpPr>
          <p:nvPr/>
        </p:nvSpPr>
        <p:spPr>
          <a:xfrm>
            <a:off x="568338" y="1050045"/>
            <a:ext cx="7572100" cy="17203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controlling application should be simple: create Pandora instance(s), register algorithms, provide a Pandora Settings XML file and handle event input/output: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In reality, often tends to get complicated (vindicating decision to separate algorithms from steps needed to access and control the inputs and outputs…)</a:t>
            </a:r>
            <a:endParaRPr lang="en-US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3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958576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C905EE-89BE-8EEE-D050-1E3284E99058}"/>
              </a:ext>
            </a:extLst>
          </p:cNvPr>
          <p:cNvGrpSpPr/>
          <p:nvPr/>
        </p:nvGrpSpPr>
        <p:grpSpPr>
          <a:xfrm>
            <a:off x="1186648" y="1378690"/>
            <a:ext cx="1305017" cy="961746"/>
            <a:chOff x="1186648" y="1680839"/>
            <a:chExt cx="1305017" cy="96174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D81E3CD-BCA1-5FE5-0D37-428A9A0F8053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 to Pandora</a:t>
              </a:r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3FDAE1-3AA8-70BD-716C-E2CB7A0C156C}"/>
                </a:ext>
              </a:extLst>
            </p:cNvPr>
            <p:cNvSpPr txBox="1"/>
            <p:nvPr/>
          </p:nvSpPr>
          <p:spPr>
            <a:xfrm>
              <a:off x="1610119" y="1680839"/>
              <a:ext cx="4580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Talk</a:t>
              </a:r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3FAE37-FECE-CC8C-580D-B248003A52D3}"/>
              </a:ext>
            </a:extLst>
          </p:cNvPr>
          <p:cNvGrpSpPr/>
          <p:nvPr/>
        </p:nvGrpSpPr>
        <p:grpSpPr>
          <a:xfrm>
            <a:off x="2793506" y="1378690"/>
            <a:ext cx="1305017" cy="961746"/>
            <a:chOff x="1186648" y="1680839"/>
            <a:chExt cx="1305017" cy="961746"/>
          </a:xfrm>
          <a:noFill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22523A8-24F3-6332-3C02-630CDD1736B4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  <a:grpFill/>
            <a:ln>
              <a:solidFill>
                <a:srgbClr val="F47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Running the reconstruction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3E0076-E7C6-E46D-4EE7-537A759A1B54}"/>
                </a:ext>
              </a:extLst>
            </p:cNvPr>
            <p:cNvSpPr txBox="1"/>
            <p:nvPr/>
          </p:nvSpPr>
          <p:spPr>
            <a:xfrm>
              <a:off x="1462641" y="1680839"/>
              <a:ext cx="753027" cy="3000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Exercise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824B93-1782-E909-1F47-F3D7F73D5348}"/>
              </a:ext>
            </a:extLst>
          </p:cNvPr>
          <p:cNvGrpSpPr/>
          <p:nvPr/>
        </p:nvGrpSpPr>
        <p:grpSpPr>
          <a:xfrm>
            <a:off x="4400364" y="1378690"/>
            <a:ext cx="1305017" cy="961746"/>
            <a:chOff x="1186648" y="1680839"/>
            <a:chExt cx="1305017" cy="961746"/>
          </a:xfrm>
          <a:noFill/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C7EE04E-C6A8-8B13-5619-6A018CD701D8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  <a:grpFill/>
            <a:ln>
              <a:solidFill>
                <a:srgbClr val="F47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Visualizing the inputs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81FC79-246F-3E96-5E5D-66C6CFBBE355}"/>
                </a:ext>
              </a:extLst>
            </p:cNvPr>
            <p:cNvSpPr txBox="1"/>
            <p:nvPr/>
          </p:nvSpPr>
          <p:spPr>
            <a:xfrm>
              <a:off x="1464245" y="1680839"/>
              <a:ext cx="753027" cy="3000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Exercise</a:t>
              </a:r>
              <a:endParaRPr lang="en-GB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070D68-A274-4C2B-EF06-EFD9F7FD1985}"/>
              </a:ext>
            </a:extLst>
          </p:cNvPr>
          <p:cNvGrpSpPr/>
          <p:nvPr/>
        </p:nvGrpSpPr>
        <p:grpSpPr>
          <a:xfrm>
            <a:off x="6007222" y="1378690"/>
            <a:ext cx="1305017" cy="961746"/>
            <a:chOff x="1186648" y="1680839"/>
            <a:chExt cx="1305017" cy="961746"/>
          </a:xfrm>
          <a:noFill/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00E2230-3F79-5222-8AC8-E1D7A78317FA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Pandora’s algorithms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CF5BEF-C07C-10BD-B8B8-F312A453D341}"/>
                </a:ext>
              </a:extLst>
            </p:cNvPr>
            <p:cNvSpPr txBox="1"/>
            <p:nvPr/>
          </p:nvSpPr>
          <p:spPr>
            <a:xfrm>
              <a:off x="1610119" y="1680839"/>
              <a:ext cx="458074" cy="3000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Talk</a:t>
              </a:r>
              <a:endParaRPr lang="en-GB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FC51-4994-C99F-68D9-29EDFEEAF7F1}"/>
              </a:ext>
            </a:extLst>
          </p:cNvPr>
          <p:cNvGrpSpPr/>
          <p:nvPr/>
        </p:nvGrpSpPr>
        <p:grpSpPr>
          <a:xfrm>
            <a:off x="1186647" y="2679797"/>
            <a:ext cx="1305017" cy="961746"/>
            <a:chOff x="1186648" y="1680839"/>
            <a:chExt cx="1305017" cy="961746"/>
          </a:xfrm>
          <a:noFill/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93F6C42-32B3-A7BB-0B8F-E7418A1F975F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  <a:grpFill/>
            <a:ln>
              <a:solidFill>
                <a:srgbClr val="F47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Visualizing the algorithms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C55A12-F657-881F-5DB4-0BA95BD106A3}"/>
                </a:ext>
              </a:extLst>
            </p:cNvPr>
            <p:cNvSpPr txBox="1"/>
            <p:nvPr/>
          </p:nvSpPr>
          <p:spPr>
            <a:xfrm>
              <a:off x="1462642" y="1680839"/>
              <a:ext cx="753027" cy="3000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Exercise</a:t>
              </a:r>
              <a:endParaRPr lang="en-GB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F0F875-92B7-359F-5BEE-3D6F6BE7D2DE}"/>
              </a:ext>
            </a:extLst>
          </p:cNvPr>
          <p:cNvGrpSpPr/>
          <p:nvPr/>
        </p:nvGrpSpPr>
        <p:grpSpPr>
          <a:xfrm>
            <a:off x="2793505" y="2679797"/>
            <a:ext cx="1305017" cy="961746"/>
            <a:chOff x="1186648" y="1680839"/>
            <a:chExt cx="1305017" cy="961746"/>
          </a:xfrm>
          <a:noFill/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B51AE2B-32CC-2550-8750-797E72B9DCCF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Pandora’s outputs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FD0048-7633-765D-7087-DE0A32E08277}"/>
                </a:ext>
              </a:extLst>
            </p:cNvPr>
            <p:cNvSpPr txBox="1"/>
            <p:nvPr/>
          </p:nvSpPr>
          <p:spPr>
            <a:xfrm>
              <a:off x="1610119" y="1680839"/>
              <a:ext cx="458074" cy="3000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Talk</a:t>
              </a:r>
              <a:endParaRPr lang="en-GB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27FB9A-1F58-0FB7-0A6D-2880ED9CEB00}"/>
              </a:ext>
            </a:extLst>
          </p:cNvPr>
          <p:cNvGrpSpPr/>
          <p:nvPr/>
        </p:nvGrpSpPr>
        <p:grpSpPr>
          <a:xfrm>
            <a:off x="4400364" y="2679797"/>
            <a:ext cx="1305017" cy="961746"/>
            <a:chOff x="1186648" y="1680839"/>
            <a:chExt cx="1305017" cy="961746"/>
          </a:xfrm>
          <a:noFill/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DABDB98-8F4A-FC7C-918E-31955F07786F}"/>
                </a:ext>
              </a:extLst>
            </p:cNvPr>
            <p:cNvSpPr/>
            <p:nvPr/>
          </p:nvSpPr>
          <p:spPr>
            <a:xfrm>
              <a:off x="1186648" y="1938290"/>
              <a:ext cx="1305017" cy="704295"/>
            </a:xfrm>
            <a:prstGeom prst="roundRect">
              <a:avLst/>
            </a:prstGeom>
            <a:grpFill/>
            <a:ln>
              <a:solidFill>
                <a:srgbClr val="F479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Pandora’s outputs in </a:t>
              </a:r>
              <a:r>
                <a:rPr lang="en-US" dirty="0" err="1">
                  <a:solidFill>
                    <a:schemeClr val="tx1"/>
                  </a:solidFill>
                </a:rPr>
                <a:t>LArSoft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FA4F00-05C0-7D00-55F6-0F797F671DB3}"/>
                </a:ext>
              </a:extLst>
            </p:cNvPr>
            <p:cNvSpPr txBox="1"/>
            <p:nvPr/>
          </p:nvSpPr>
          <p:spPr>
            <a:xfrm>
              <a:off x="1457270" y="1680839"/>
              <a:ext cx="753027" cy="3000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Exercise</a:t>
              </a:r>
              <a:endParaRPr lang="en-GB" dirty="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5E5DCA-83DA-D988-898B-3BE61847F835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2491665" y="1988289"/>
            <a:ext cx="301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B77AE-A550-6238-40EA-826077B467FE}"/>
              </a:ext>
            </a:extLst>
          </p:cNvPr>
          <p:cNvCxnSpPr/>
          <p:nvPr/>
        </p:nvCxnSpPr>
        <p:spPr>
          <a:xfrm>
            <a:off x="4098523" y="1988289"/>
            <a:ext cx="301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E81452-6454-58CE-A51D-68D6CF135A2B}"/>
              </a:ext>
            </a:extLst>
          </p:cNvPr>
          <p:cNvCxnSpPr/>
          <p:nvPr/>
        </p:nvCxnSpPr>
        <p:spPr>
          <a:xfrm>
            <a:off x="5705381" y="1988289"/>
            <a:ext cx="301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C947D0C-321B-7BCA-B9DF-FC2711BABE13}"/>
              </a:ext>
            </a:extLst>
          </p:cNvPr>
          <p:cNvCxnSpPr>
            <a:cxnSpLocks/>
          </p:cNvCxnSpPr>
          <p:nvPr/>
        </p:nvCxnSpPr>
        <p:spPr>
          <a:xfrm rot="5400000">
            <a:off x="3553475" y="228555"/>
            <a:ext cx="596812" cy="48205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149E19-1BEA-1279-0955-641BB3C69964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2491664" y="3289396"/>
            <a:ext cx="301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865085-1316-4086-846D-1165FC125D73}"/>
              </a:ext>
            </a:extLst>
          </p:cNvPr>
          <p:cNvCxnSpPr>
            <a:cxnSpLocks/>
          </p:cNvCxnSpPr>
          <p:nvPr/>
        </p:nvCxnSpPr>
        <p:spPr>
          <a:xfrm>
            <a:off x="4098523" y="3289396"/>
            <a:ext cx="301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08438D5-8F01-70A2-E3DD-98023E7FDB8F}"/>
              </a:ext>
            </a:extLst>
          </p:cNvPr>
          <p:cNvSpPr txBox="1"/>
          <p:nvPr/>
        </p:nvSpPr>
        <p:spPr>
          <a:xfrm>
            <a:off x="4329113" y="4088876"/>
            <a:ext cx="35296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references:	</a:t>
            </a:r>
            <a:r>
              <a:rPr lang="en-US" dirty="0">
                <a:hlinkClick r:id="rId2"/>
              </a:rPr>
              <a:t>Pandora </a:t>
            </a:r>
            <a:r>
              <a:rPr lang="en-US" dirty="0" err="1">
                <a:hlinkClick r:id="rId2"/>
              </a:rPr>
              <a:t>ProtoDUNE</a:t>
            </a:r>
            <a:r>
              <a:rPr lang="en-US" dirty="0">
                <a:hlinkClick r:id="rId2"/>
              </a:rPr>
              <a:t> paper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hlinkClick r:id="rId3"/>
              </a:rPr>
              <a:t>Pandora </a:t>
            </a:r>
            <a:r>
              <a:rPr lang="en-US" dirty="0" err="1">
                <a:hlinkClick r:id="rId3"/>
              </a:rPr>
              <a:t>MicroBooNE</a:t>
            </a:r>
            <a:r>
              <a:rPr lang="en-US" dirty="0">
                <a:hlinkClick r:id="rId3"/>
              </a:rPr>
              <a:t> paper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2FBFF-ABDD-E528-38E1-F4462CE803C7}"/>
              </a:ext>
            </a:extLst>
          </p:cNvPr>
          <p:cNvSpPr txBox="1"/>
          <p:nvPr/>
        </p:nvSpPr>
        <p:spPr>
          <a:xfrm>
            <a:off x="233909" y="4147102"/>
            <a:ext cx="31344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These slides are based on previous</a:t>
            </a:r>
          </a:p>
          <a:p>
            <a:r>
              <a:rPr lang="en-US" dirty="0" err="1"/>
              <a:t>LArSoft</a:t>
            </a:r>
            <a:r>
              <a:rPr lang="en-US" dirty="0"/>
              <a:t> workshop slides by John Marshall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75C3B-39EB-7222-E949-ABA24E57A30F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2A2E8A-9DB0-BFFC-7DB7-9CB0AD2BFECD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C1BF03F-4A55-BE76-B841-94AF5F4730A0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5373684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Reconstruction session</a:t>
            </a:r>
          </a:p>
        </p:txBody>
      </p:sp>
    </p:spTree>
    <p:extLst>
      <p:ext uri="{BB962C8B-B14F-4D97-AF65-F5344CB8AC3E}">
        <p14:creationId xmlns:p14="http://schemas.microsoft.com/office/powerpoint/2010/main" val="167913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1260725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425213" y="3371753"/>
            <a:ext cx="8072769" cy="126786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Evolving detector technologies, with a general trend towards imaging neutrino interactions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Emphasis on identifying and characterizing individual visible particles</a:t>
            </a:r>
          </a:p>
          <a:p>
            <a:r>
              <a:rPr lang="en-US" sz="1600" dirty="0"/>
              <a:t>Physics sensitivity now depends critically on both hardware and software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Need a sophisticated event reconstruction to harness information in the images</a:t>
            </a:r>
          </a:p>
          <a:p>
            <a:r>
              <a:rPr lang="en-US" sz="1600" dirty="0"/>
              <a:t>Aim to reconstruct hierarchy of particles of identified types, with measured four-momenta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“Particle flow” reconstruction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6C44B0B-4AC1-1CD6-9FDA-F2961B60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17"/>
          <a:stretch>
            <a:fillRect/>
          </a:stretch>
        </p:blipFill>
        <p:spPr>
          <a:xfrm rot="24000">
            <a:off x="598232" y="876695"/>
            <a:ext cx="1691842" cy="23518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6AB925A2-59B7-A630-98C1-5959B14BDFE4}"/>
              </a:ext>
            </a:extLst>
          </p:cNvPr>
          <p:cNvGrpSpPr/>
          <p:nvPr/>
        </p:nvGrpSpPr>
        <p:grpSpPr>
          <a:xfrm>
            <a:off x="2568167" y="897057"/>
            <a:ext cx="2148384" cy="2311162"/>
            <a:chOff x="0" y="0"/>
            <a:chExt cx="3568382" cy="3838749"/>
          </a:xfrm>
        </p:grpSpPr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62F14A5B-5209-6891-DFAA-182429FE851D}"/>
                </a:ext>
              </a:extLst>
            </p:cNvPr>
            <p:cNvGrpSpPr/>
            <p:nvPr/>
          </p:nvGrpSpPr>
          <p:grpSpPr>
            <a:xfrm>
              <a:off x="0" y="0"/>
              <a:ext cx="3568383" cy="3838750"/>
              <a:chOff x="0" y="0"/>
              <a:chExt cx="3568382" cy="3838749"/>
            </a:xfrm>
          </p:grpSpPr>
          <p:pic>
            <p:nvPicPr>
              <p:cNvPr id="12" name="Screen Shot 2018-09-10 at 15.41.53.png" descr="Screen Shot 2018-09-10 at 15.41.53.png">
                <a:extLst>
                  <a:ext uri="{FF2B5EF4-FFF2-40B4-BE49-F238E27FC236}">
                    <a16:creationId xmlns:a16="http://schemas.microsoft.com/office/drawing/2014/main" id="{8A2E24AB-5F14-0C81-49A7-907FC9ECD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3498" b="2742"/>
              <a:stretch>
                <a:fillRect/>
              </a:stretch>
            </p:blipFill>
            <p:spPr>
              <a:xfrm>
                <a:off x="0" y="0"/>
                <a:ext cx="3486307" cy="38387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3" name="Rectangle">
                <a:extLst>
                  <a:ext uri="{FF2B5EF4-FFF2-40B4-BE49-F238E27FC236}">
                    <a16:creationId xmlns:a16="http://schemas.microsoft.com/office/drawing/2014/main" id="{014DDFC4-206C-7B40-F4E9-5C2682382974}"/>
                  </a:ext>
                </a:extLst>
              </p:cNvPr>
              <p:cNvSpPr/>
              <p:nvPr/>
            </p:nvSpPr>
            <p:spPr>
              <a:xfrm>
                <a:off x="1887343" y="2526381"/>
                <a:ext cx="1681040" cy="3365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buSzTx/>
                  <a:buNone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Rectangle">
                <a:extLst>
                  <a:ext uri="{FF2B5EF4-FFF2-40B4-BE49-F238E27FC236}">
                    <a16:creationId xmlns:a16="http://schemas.microsoft.com/office/drawing/2014/main" id="{A58E373F-7971-CFDC-E486-BD9917899B6A}"/>
                  </a:ext>
                </a:extLst>
              </p:cNvPr>
              <p:cNvSpPr/>
              <p:nvPr/>
            </p:nvSpPr>
            <p:spPr>
              <a:xfrm>
                <a:off x="1709225" y="1302953"/>
                <a:ext cx="1681040" cy="3365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buSzTx/>
                  <a:buNone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Rectangle">
                <a:extLst>
                  <a:ext uri="{FF2B5EF4-FFF2-40B4-BE49-F238E27FC236}">
                    <a16:creationId xmlns:a16="http://schemas.microsoft.com/office/drawing/2014/main" id="{A74C32FA-CED9-786E-DCD2-4D6598F84D4F}"/>
                  </a:ext>
                </a:extLst>
              </p:cNvPr>
              <p:cNvSpPr/>
              <p:nvPr/>
            </p:nvSpPr>
            <p:spPr>
              <a:xfrm>
                <a:off x="1709225" y="75139"/>
                <a:ext cx="1681040" cy="3365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buSzTx/>
                  <a:buNone/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0ABB4C10-4D54-4661-8164-252582F22541}"/>
                </a:ext>
              </a:extLst>
            </p:cNvPr>
            <p:cNvSpPr/>
            <p:nvPr/>
          </p:nvSpPr>
          <p:spPr>
            <a:xfrm flipV="1">
              <a:off x="3483662" y="53611"/>
              <a:ext cx="1" cy="1219852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0921602D-FE14-0A6E-E532-EEAD2055E832}"/>
                </a:ext>
              </a:extLst>
            </p:cNvPr>
            <p:cNvSpPr/>
            <p:nvPr/>
          </p:nvSpPr>
          <p:spPr>
            <a:xfrm flipV="1">
              <a:off x="3483662" y="1284049"/>
              <a:ext cx="1" cy="120715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3A2F98DE-4FC9-BF93-05B5-D5F7C5F89F84}"/>
                </a:ext>
              </a:extLst>
            </p:cNvPr>
            <p:cNvSpPr/>
            <p:nvPr/>
          </p:nvSpPr>
          <p:spPr>
            <a:xfrm flipV="1">
              <a:off x="3483662" y="2521245"/>
              <a:ext cx="1" cy="120715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buSzTx/>
                <a:buNone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D75234-0136-B8B0-80C3-7FA73A37CB4F}"/>
              </a:ext>
            </a:extLst>
          </p:cNvPr>
          <p:cNvSpPr txBox="1"/>
          <p:nvPr/>
        </p:nvSpPr>
        <p:spPr>
          <a:xfrm>
            <a:off x="1197008" y="870818"/>
            <a:ext cx="5709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CDHS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4EE4CB-8D9C-BCDB-0530-118F215B3F2C}"/>
              </a:ext>
            </a:extLst>
          </p:cNvPr>
          <p:cNvSpPr txBox="1"/>
          <p:nvPr/>
        </p:nvSpPr>
        <p:spPr>
          <a:xfrm>
            <a:off x="2657174" y="870818"/>
            <a:ext cx="5772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NoVA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67B3A-E0CD-B472-DC14-2CD1CAB81603}"/>
              </a:ext>
            </a:extLst>
          </p:cNvPr>
          <p:cNvSpPr txBox="1"/>
          <p:nvPr/>
        </p:nvSpPr>
        <p:spPr>
          <a:xfrm rot="-5400000">
            <a:off x="-699454" y="1852722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4"/>
              </a:rPr>
              <a:t>New Frontiers in High-Energy Physics, pp227-261</a:t>
            </a:r>
            <a:endParaRPr lang="en-GB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D562BA-5BD0-FA56-F063-DBF4A39EEA9B}"/>
              </a:ext>
            </a:extLst>
          </p:cNvPr>
          <p:cNvSpPr txBox="1"/>
          <p:nvPr/>
        </p:nvSpPr>
        <p:spPr>
          <a:xfrm rot="-5400000">
            <a:off x="1619320" y="2281496"/>
            <a:ext cx="16161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5"/>
              </a:rPr>
              <a:t>DOI: 10.5281/zenodo.1286758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D7AF9-D627-3136-519C-47BF9465FE9B}"/>
              </a:ext>
            </a:extLst>
          </p:cNvPr>
          <p:cNvSpPr txBox="1"/>
          <p:nvPr/>
        </p:nvSpPr>
        <p:spPr>
          <a:xfrm rot="-5400000">
            <a:off x="4033624" y="2227023"/>
            <a:ext cx="1731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hlinkClick r:id="rId6"/>
              </a:rPr>
              <a:t>B. Abi et al 2020 JINST 15 P12004</a:t>
            </a:r>
            <a:endParaRPr lang="en-GB" sz="9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7ABF70-D85F-6770-24CC-A9E373E74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696" y="1381147"/>
            <a:ext cx="3624412" cy="18270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7EF9F1-F5FF-FFF5-D7C3-0DC7CCF7E39C}"/>
              </a:ext>
            </a:extLst>
          </p:cNvPr>
          <p:cNvSpPr txBox="1"/>
          <p:nvPr/>
        </p:nvSpPr>
        <p:spPr>
          <a:xfrm>
            <a:off x="5053289" y="1144898"/>
            <a:ext cx="12077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ProtoDUNE</a:t>
            </a:r>
            <a:r>
              <a:rPr lang="en-US" dirty="0">
                <a:solidFill>
                  <a:schemeClr val="accent1"/>
                </a:solidFill>
              </a:rPr>
              <a:t>-SP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EC116E-B0E5-F735-6953-B436DAACD036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63326B-3307-C0D9-85D5-C4B5E4612E6F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4E607E2-8FE7-F4B8-75E6-CB788735CF3B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5373684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Neutrino detectors</a:t>
            </a:r>
          </a:p>
        </p:txBody>
      </p:sp>
    </p:spTree>
    <p:extLst>
      <p:ext uri="{BB962C8B-B14F-4D97-AF65-F5344CB8AC3E}">
        <p14:creationId xmlns:p14="http://schemas.microsoft.com/office/powerpoint/2010/main" val="338794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24A77-F9D3-1C8B-90E9-1CE6D384CA5F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3826B-447B-2546-9CCD-2259D02D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9212" y="440333"/>
            <a:ext cx="5373684" cy="380867"/>
          </a:xfrm>
        </p:spPr>
        <p:txBody>
          <a:bodyPr/>
          <a:lstStyle/>
          <a:p>
            <a:r>
              <a:rPr lang="en-US" sz="2400" dirty="0" err="1">
                <a:solidFill>
                  <a:srgbClr val="00B2DD"/>
                </a:solidFill>
              </a:rPr>
              <a:t>LArTPC</a:t>
            </a:r>
            <a:r>
              <a:rPr lang="en-US" sz="2400" dirty="0">
                <a:solidFill>
                  <a:srgbClr val="00B2DD"/>
                </a:solidFill>
              </a:rPr>
              <a:t> detectors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1260725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375359" y="1149474"/>
            <a:ext cx="3130546" cy="344244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Charged particles deposit ionization trails in liquid argon</a:t>
            </a:r>
          </a:p>
          <a:p>
            <a:r>
              <a:rPr lang="en-US" sz="1600" dirty="0"/>
              <a:t>Ionization electrons drift in an applied electric field</a:t>
            </a:r>
          </a:p>
          <a:p>
            <a:r>
              <a:rPr lang="en-US" sz="1600" dirty="0"/>
              <a:t>Electrons are detected by a series of readout planes (wire planes in this example)</a:t>
            </a:r>
          </a:p>
          <a:p>
            <a:r>
              <a:rPr lang="en-US" sz="1600" dirty="0" err="1"/>
              <a:t>LArTPC</a:t>
            </a:r>
            <a:r>
              <a:rPr lang="en-US" sz="1600" dirty="0"/>
              <a:t> detectors: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Past: ICARUS, </a:t>
            </a:r>
            <a:r>
              <a:rPr lang="en-US" sz="1300" dirty="0" err="1">
                <a:solidFill>
                  <a:schemeClr val="accent1"/>
                </a:solidFill>
              </a:rPr>
              <a:t>ArgoNeuT</a:t>
            </a:r>
            <a:r>
              <a:rPr lang="en-US" sz="1300" dirty="0">
                <a:solidFill>
                  <a:schemeClr val="accent1"/>
                </a:solidFill>
              </a:rPr>
              <a:t>, </a:t>
            </a:r>
            <a:r>
              <a:rPr lang="en-US" sz="1300" dirty="0" err="1">
                <a:solidFill>
                  <a:schemeClr val="accent1"/>
                </a:solidFill>
              </a:rPr>
              <a:t>ProtoDUNE</a:t>
            </a:r>
            <a:r>
              <a:rPr lang="en-US" sz="1300" dirty="0">
                <a:solidFill>
                  <a:schemeClr val="accent1"/>
                </a:solidFill>
              </a:rPr>
              <a:t>-SP/DP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Current: </a:t>
            </a:r>
            <a:r>
              <a:rPr lang="en-US" sz="1300" dirty="0" err="1">
                <a:solidFill>
                  <a:schemeClr val="accent1"/>
                </a:solidFill>
              </a:rPr>
              <a:t>MicroBooNE</a:t>
            </a:r>
            <a:r>
              <a:rPr lang="en-US" sz="1300" dirty="0">
                <a:solidFill>
                  <a:schemeClr val="accent1"/>
                </a:solidFill>
              </a:rPr>
              <a:t>, </a:t>
            </a:r>
            <a:r>
              <a:rPr lang="en-US" sz="1300" dirty="0" err="1">
                <a:solidFill>
                  <a:schemeClr val="accent1"/>
                </a:solidFill>
              </a:rPr>
              <a:t>LArIAT</a:t>
            </a:r>
            <a:r>
              <a:rPr lang="en-US" sz="1300" dirty="0">
                <a:solidFill>
                  <a:schemeClr val="accent1"/>
                </a:solidFill>
              </a:rPr>
              <a:t>, ICARUS@SBN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Coming soon: SBND, </a:t>
            </a:r>
            <a:r>
              <a:rPr lang="en-US" sz="1300" dirty="0" err="1">
                <a:solidFill>
                  <a:schemeClr val="accent1"/>
                </a:solidFill>
              </a:rPr>
              <a:t>ProtoDUNE</a:t>
            </a:r>
            <a:r>
              <a:rPr lang="en-US" sz="1300" dirty="0">
                <a:solidFill>
                  <a:schemeClr val="accent1"/>
                </a:solidFill>
              </a:rPr>
              <a:t>-HD</a:t>
            </a:r>
          </a:p>
          <a:p>
            <a:endParaRPr lang="en-US" sz="1300" dirty="0"/>
          </a:p>
        </p:txBody>
      </p:sp>
      <p:pic>
        <p:nvPicPr>
          <p:cNvPr id="8" name="Screen Shot 2017-10-16 at 17.21.51.png" descr="Screen Shot 2017-10-16 at 17.21.51.png">
            <a:extLst>
              <a:ext uri="{FF2B5EF4-FFF2-40B4-BE49-F238E27FC236}">
                <a16:creationId xmlns:a16="http://schemas.microsoft.com/office/drawing/2014/main" id="{433CB6AC-7405-F6AE-606D-F292EB2C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596" y="1119879"/>
            <a:ext cx="5234520" cy="37241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6DB119-D6CB-4C99-1FAF-943F8E1F7296}"/>
              </a:ext>
            </a:extLst>
          </p:cNvPr>
          <p:cNvSpPr txBox="1"/>
          <p:nvPr/>
        </p:nvSpPr>
        <p:spPr>
          <a:xfrm>
            <a:off x="7148683" y="4684777"/>
            <a:ext cx="14061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arxiv:1612.05824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221A3B-515C-E326-3E9A-FBF217C1DDD3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37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B40A16-20FC-9D61-C598-328B125FD654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1260725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" name="160208-TPCLabelsNoTitles720.mp4" descr="160208-TPCLabelsNoTitles720.mp4">
            <a:extLst>
              <a:ext uri="{FF2B5EF4-FFF2-40B4-BE49-F238E27FC236}">
                <a16:creationId xmlns:a16="http://schemas.microsoft.com/office/drawing/2014/main" id="{73E89D93-003D-BC1E-9142-D742B7A6A99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136" y="807057"/>
            <a:ext cx="7477728" cy="420630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AAD791-F907-BBB7-EF20-BBD618A8F640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7A7DB1-3E80-F470-5F67-24CBD87EFF40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5373684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B2DD"/>
                </a:solidFill>
              </a:rPr>
              <a:t>LArTPC</a:t>
            </a:r>
            <a:r>
              <a:rPr lang="en-US" sz="2400" dirty="0">
                <a:solidFill>
                  <a:srgbClr val="00B2DD"/>
                </a:solidFill>
              </a:rPr>
              <a:t> detectors</a:t>
            </a:r>
          </a:p>
        </p:txBody>
      </p:sp>
    </p:spTree>
    <p:extLst>
      <p:ext uri="{BB962C8B-B14F-4D97-AF65-F5344CB8AC3E}">
        <p14:creationId xmlns:p14="http://schemas.microsoft.com/office/powerpoint/2010/main" val="92635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AF67F2-DB45-3DF9-8BF1-90BA4F5CF235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1260725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5ABC9D-4C9B-449C-9B17-500E21DD8708}"/>
              </a:ext>
            </a:extLst>
          </p:cNvPr>
          <p:cNvSpPr txBox="1">
            <a:spLocks/>
          </p:cNvSpPr>
          <p:nvPr/>
        </p:nvSpPr>
        <p:spPr>
          <a:xfrm>
            <a:off x="4487153" y="717822"/>
            <a:ext cx="4437772" cy="381781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47920"/>
                </a:solidFill>
              </a:rPr>
              <a:t>The conversion of raw </a:t>
            </a:r>
            <a:r>
              <a:rPr lang="en-US" sz="1600" dirty="0" err="1">
                <a:solidFill>
                  <a:srgbClr val="F47920"/>
                </a:solidFill>
              </a:rPr>
              <a:t>LArTPC</a:t>
            </a:r>
            <a:r>
              <a:rPr lang="en-US" sz="1600" dirty="0">
                <a:solidFill>
                  <a:srgbClr val="F47920"/>
                </a:solidFill>
              </a:rPr>
              <a:t> images into analysis-level quantities:</a:t>
            </a:r>
          </a:p>
          <a:p>
            <a:r>
              <a:rPr lang="en-US" sz="1600" dirty="0"/>
              <a:t>Low-level steps: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Noise filtering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Signal processing</a:t>
            </a:r>
          </a:p>
          <a:p>
            <a:r>
              <a:rPr lang="en-US" sz="1600" dirty="0"/>
              <a:t>Pattern recognition: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The bit you do by eye!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Turn images into sparse 2D hits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Assign 2D hits to clusters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Match features between planes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Output a hierarchy of 3D particles</a:t>
            </a:r>
          </a:p>
          <a:p>
            <a:r>
              <a:rPr lang="en-US" sz="1600" dirty="0"/>
              <a:t>High-level </a:t>
            </a:r>
            <a:r>
              <a:rPr lang="en-US" sz="1600" dirty="0" err="1"/>
              <a:t>characterisation</a:t>
            </a:r>
            <a:r>
              <a:rPr lang="en-US" sz="1600" dirty="0"/>
              <a:t>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Particle identification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Neutrino </a:t>
            </a:r>
            <a:r>
              <a:rPr lang="en-US" sz="1300" dirty="0" err="1">
                <a:solidFill>
                  <a:schemeClr val="accent1"/>
                </a:solidFill>
              </a:rPr>
              <a:t>flavour</a:t>
            </a:r>
            <a:r>
              <a:rPr lang="en-US" sz="1300" dirty="0">
                <a:solidFill>
                  <a:schemeClr val="accent1"/>
                </a:solidFill>
              </a:rPr>
              <a:t> and interaction type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Neutrino energy, </a:t>
            </a:r>
            <a:r>
              <a:rPr lang="en-US" sz="1300" dirty="0" err="1">
                <a:solidFill>
                  <a:schemeClr val="accent1"/>
                </a:solidFill>
              </a:rPr>
              <a:t>etc</a:t>
            </a:r>
            <a:r>
              <a:rPr lang="en-US" sz="1300" dirty="0">
                <a:solidFill>
                  <a:schemeClr val="accent1"/>
                </a:solidFill>
              </a:rPr>
              <a:t>…</a:t>
            </a:r>
          </a:p>
          <a:p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7167D-B64E-A8C5-9736-AA5A12AE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862013"/>
            <a:ext cx="4049004" cy="1964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0C9A2-3FBE-F1D0-08BC-9383EDD1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826249"/>
            <a:ext cx="3948113" cy="229521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DE95AF-9F99-2A08-737F-2BE8F2456C2B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F36CC7-E643-A488-554B-97BBC1FA85B5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5373684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B2DD"/>
                </a:solidFill>
              </a:rPr>
              <a:t>LArTPC</a:t>
            </a:r>
            <a:r>
              <a:rPr lang="en-US" sz="2400" dirty="0">
                <a:solidFill>
                  <a:srgbClr val="00B2DD"/>
                </a:solidFill>
              </a:rPr>
              <a:t> detectors</a:t>
            </a:r>
          </a:p>
        </p:txBody>
      </p:sp>
    </p:spTree>
    <p:extLst>
      <p:ext uri="{BB962C8B-B14F-4D97-AF65-F5344CB8AC3E}">
        <p14:creationId xmlns:p14="http://schemas.microsoft.com/office/powerpoint/2010/main" val="66895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76AEEAF-B484-A24A-BD0B-4A57D8C1911E}"/>
              </a:ext>
            </a:extLst>
          </p:cNvPr>
          <p:cNvSpPr txBox="1">
            <a:spLocks/>
          </p:cNvSpPr>
          <p:nvPr/>
        </p:nvSpPr>
        <p:spPr>
          <a:xfrm>
            <a:off x="4572000" y="1260725"/>
            <a:ext cx="3687758" cy="344244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FE3DDE52-5B90-56E1-F9A0-444FD1850E53}"/>
              </a:ext>
            </a:extLst>
          </p:cNvPr>
          <p:cNvGrpSpPr/>
          <p:nvPr/>
        </p:nvGrpSpPr>
        <p:grpSpPr>
          <a:xfrm>
            <a:off x="584263" y="1020292"/>
            <a:ext cx="3418151" cy="2326813"/>
            <a:chOff x="0" y="0"/>
            <a:chExt cx="5433237" cy="3698527"/>
          </a:xfrm>
        </p:grpSpPr>
        <p:pic>
          <p:nvPicPr>
            <p:cNvPr id="10" name="Screenshot 2019-10-03 at 12.32.20.png" descr="Screenshot 2019-10-03 at 12.32.20.png">
              <a:extLst>
                <a:ext uri="{FF2B5EF4-FFF2-40B4-BE49-F238E27FC236}">
                  <a16:creationId xmlns:a16="http://schemas.microsoft.com/office/drawing/2014/main" id="{DFB0CDA0-05C2-C93B-F332-D8DEEA94A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681" r="3681"/>
            <a:stretch>
              <a:fillRect/>
            </a:stretch>
          </p:blipFill>
          <p:spPr>
            <a:xfrm>
              <a:off x="0" y="0"/>
              <a:ext cx="3439007" cy="2629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Screenshot 2019-10-03 at 12.32.27.png" descr="Screenshot 2019-10-03 at 12.32.27.png">
              <a:extLst>
                <a:ext uri="{FF2B5EF4-FFF2-40B4-BE49-F238E27FC236}">
                  <a16:creationId xmlns:a16="http://schemas.microsoft.com/office/drawing/2014/main" id="{6A46D558-6FAC-63F7-0F40-43821691A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2" r="2882"/>
            <a:stretch>
              <a:fillRect/>
            </a:stretch>
          </p:blipFill>
          <p:spPr>
            <a:xfrm>
              <a:off x="1994231" y="1080144"/>
              <a:ext cx="3439007" cy="2618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75018B-C1B8-CCDC-55B2-B381512DF955}"/>
              </a:ext>
            </a:extLst>
          </p:cNvPr>
          <p:cNvSpPr txBox="1"/>
          <p:nvPr/>
        </p:nvSpPr>
        <p:spPr>
          <a:xfrm>
            <a:off x="323851" y="2647714"/>
            <a:ext cx="14763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Filter out external noise, correct some distortions</a:t>
            </a:r>
          </a:p>
        </p:txBody>
      </p:sp>
      <p:pic>
        <p:nvPicPr>
          <p:cNvPr id="12" name="Screenshot 2019-10-03 at 12.35.31.png" descr="Screenshot 2019-10-03 at 12.35.31.png">
            <a:extLst>
              <a:ext uri="{FF2B5EF4-FFF2-40B4-BE49-F238E27FC236}">
                <a16:creationId xmlns:a16="http://schemas.microsoft.com/office/drawing/2014/main" id="{1CC465FE-59F6-233E-C814-C75252C54D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26" y="1119459"/>
            <a:ext cx="2816593" cy="22790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">
            <a:extLst>
              <a:ext uri="{FF2B5EF4-FFF2-40B4-BE49-F238E27FC236}">
                <a16:creationId xmlns:a16="http://schemas.microsoft.com/office/drawing/2014/main" id="{9FD62D11-BD1F-0B32-7E7C-9D1D465406F4}"/>
              </a:ext>
            </a:extLst>
          </p:cNvPr>
          <p:cNvGrpSpPr/>
          <p:nvPr/>
        </p:nvGrpSpPr>
        <p:grpSpPr>
          <a:xfrm>
            <a:off x="2681897" y="3581125"/>
            <a:ext cx="5373684" cy="1454004"/>
            <a:chOff x="0" y="26903"/>
            <a:chExt cx="9355976" cy="2531528"/>
          </a:xfrm>
        </p:grpSpPr>
        <p:pic>
          <p:nvPicPr>
            <p:cNvPr id="15" name="Screen Shot 2018-10-29 at 15.28.47.png" descr="Screen Shot 2018-10-29 at 15.28.47.png">
              <a:extLst>
                <a:ext uri="{FF2B5EF4-FFF2-40B4-BE49-F238E27FC236}">
                  <a16:creationId xmlns:a16="http://schemas.microsoft.com/office/drawing/2014/main" id="{2F96CFF6-2180-1455-0DDD-A1D54DAF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6903"/>
              <a:ext cx="9355976" cy="25315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T. Yang (ICHEP 2016)">
              <a:extLst>
                <a:ext uri="{FF2B5EF4-FFF2-40B4-BE49-F238E27FC236}">
                  <a16:creationId xmlns:a16="http://schemas.microsoft.com/office/drawing/2014/main" id="{1328046B-05E3-6A45-3B41-738DD9286FB3}"/>
                </a:ext>
              </a:extLst>
            </p:cNvPr>
            <p:cNvSpPr txBox="1"/>
            <p:nvPr/>
          </p:nvSpPr>
          <p:spPr>
            <a:xfrm>
              <a:off x="7367240" y="139837"/>
              <a:ext cx="1553441" cy="4160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457200">
                <a:spcBef>
                  <a:spcPts val="0"/>
                </a:spcBef>
                <a:buSzTx/>
                <a:buNone/>
                <a:defRPr sz="1200">
                  <a:solidFill>
                    <a:srgbClr val="53585F"/>
                  </a:solidFill>
                </a:defRPr>
              </a:lvl1pPr>
            </a:lstStyle>
            <a:p>
              <a:r>
                <a:t>T. Yang (ICHEP 2016)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C2461D9-41B5-0162-9CEC-6FE555C20812}"/>
              </a:ext>
            </a:extLst>
          </p:cNvPr>
          <p:cNvSpPr txBox="1"/>
          <p:nvPr/>
        </p:nvSpPr>
        <p:spPr>
          <a:xfrm>
            <a:off x="1031613" y="3696301"/>
            <a:ext cx="16502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 clean waveform with N Gaussians, where N is number of peaks in a pulse. Each Gaussian represents a hit.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A70FAF-7E3A-9E38-895A-C2FE81CDFE45}"/>
              </a:ext>
            </a:extLst>
          </p:cNvPr>
          <p:cNvSpPr txBox="1"/>
          <p:nvPr/>
        </p:nvSpPr>
        <p:spPr>
          <a:xfrm>
            <a:off x="4271120" y="1459904"/>
            <a:ext cx="2070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digitized TPC waveform to number of ionization electrons passing through a wire plane at a given time (via deconvolution)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2E158-B237-E97C-7788-5409D264AA63}"/>
              </a:ext>
            </a:extLst>
          </p:cNvPr>
          <p:cNvSpPr txBox="1"/>
          <p:nvPr/>
        </p:nvSpPr>
        <p:spPr>
          <a:xfrm>
            <a:off x="214312" y="786262"/>
            <a:ext cx="11702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Noise filtering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405B1-F897-AE11-A5C5-BF4C06A079A8}"/>
              </a:ext>
            </a:extLst>
          </p:cNvPr>
          <p:cNvSpPr txBox="1"/>
          <p:nvPr/>
        </p:nvSpPr>
        <p:spPr>
          <a:xfrm>
            <a:off x="4271120" y="1119459"/>
            <a:ext cx="1388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Signal processing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8F28A-86AD-3D5E-260C-20F57549464A}"/>
              </a:ext>
            </a:extLst>
          </p:cNvPr>
          <p:cNvSpPr txBox="1"/>
          <p:nvPr/>
        </p:nvSpPr>
        <p:spPr>
          <a:xfrm>
            <a:off x="1028600" y="3431084"/>
            <a:ext cx="9172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Hit finding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F5DEC-265B-8C79-C223-98A137DBBFFD}"/>
              </a:ext>
            </a:extLst>
          </p:cNvPr>
          <p:cNvSpPr txBox="1"/>
          <p:nvPr/>
        </p:nvSpPr>
        <p:spPr>
          <a:xfrm>
            <a:off x="4747328" y="3639652"/>
            <a:ext cx="17058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03ED"/>
                </a:solidFill>
              </a:rPr>
              <a:t>Processed waveforms</a:t>
            </a:r>
            <a:endParaRPr lang="en-GB" dirty="0">
              <a:solidFill>
                <a:srgbClr val="0303E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CABA2E-D0FC-5453-17B3-0994093D9296}"/>
              </a:ext>
            </a:extLst>
          </p:cNvPr>
          <p:cNvSpPr txBox="1"/>
          <p:nvPr/>
        </p:nvSpPr>
        <p:spPr>
          <a:xfrm>
            <a:off x="4878470" y="3832575"/>
            <a:ext cx="15374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Reconstructed hits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6E9BF-A827-45AE-36BE-46B9C471CF11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9D8E2C-2B67-7478-8625-9EA071E066AD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175D4C-336D-46D0-CD43-E393B5E1ACAD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5373684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Event reconstruction – low-level</a:t>
            </a:r>
          </a:p>
        </p:txBody>
      </p:sp>
    </p:spTree>
    <p:extLst>
      <p:ext uri="{BB962C8B-B14F-4D97-AF65-F5344CB8AC3E}">
        <p14:creationId xmlns:p14="http://schemas.microsoft.com/office/powerpoint/2010/main" val="199691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56D571-4BEA-6824-D472-627889DC32FE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0AA82-5EDB-F992-B190-344D0492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2082184"/>
            <a:ext cx="6138863" cy="2895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86ECA-39F2-58EE-538F-94A4528AC379}"/>
              </a:ext>
            </a:extLst>
          </p:cNvPr>
          <p:cNvSpPr txBox="1"/>
          <p:nvPr/>
        </p:nvSpPr>
        <p:spPr>
          <a:xfrm>
            <a:off x="1266825" y="4703167"/>
            <a:ext cx="11189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L. Whitehead</a:t>
            </a:r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A9999A-CDF0-2A06-47D2-FD86B5BBA20C}"/>
              </a:ext>
            </a:extLst>
          </p:cNvPr>
          <p:cNvGrpSpPr/>
          <p:nvPr/>
        </p:nvGrpSpPr>
        <p:grpSpPr>
          <a:xfrm>
            <a:off x="6191252" y="1162050"/>
            <a:ext cx="2814636" cy="2652712"/>
            <a:chOff x="6329364" y="1804988"/>
            <a:chExt cx="2814636" cy="265271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1BBC12-C331-3656-FAD4-C27903D0A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364" y="1804988"/>
              <a:ext cx="1848424" cy="1658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381110-12E4-233B-A016-5B13D95DB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0546" y="2283948"/>
              <a:ext cx="1864840" cy="165471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3971AE-A911-FD77-05ED-E38A49F6C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8709" y="2819399"/>
              <a:ext cx="1835291" cy="1638301"/>
            </a:xfrm>
            <a:prstGeom prst="rect">
              <a:avLst/>
            </a:prstGeom>
          </p:spPr>
        </p:pic>
      </p:grp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762D265-7F8A-6518-4A43-68AEA05A204D}"/>
              </a:ext>
            </a:extLst>
          </p:cNvPr>
          <p:cNvSpPr txBox="1">
            <a:spLocks/>
          </p:cNvSpPr>
          <p:nvPr/>
        </p:nvSpPr>
        <p:spPr>
          <a:xfrm>
            <a:off x="719413" y="1190798"/>
            <a:ext cx="5471839" cy="86579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B2DD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 aims of the pattern recognition step are to: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Produce 3D reconstructed particles, based on inputs of 3 x 2D images</a:t>
            </a:r>
          </a:p>
          <a:p>
            <a:pPr lvl="1"/>
            <a:r>
              <a:rPr lang="en-US" sz="1300" dirty="0">
                <a:solidFill>
                  <a:schemeClr val="accent1"/>
                </a:solidFill>
              </a:rPr>
              <a:t>Reconstruct the hierarchy of particles resulting from an interaction.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752498-20E1-7326-DD6D-488D98A047C2}"/>
              </a:ext>
            </a:extLst>
          </p:cNvPr>
          <p:cNvSpPr txBox="1"/>
          <p:nvPr/>
        </p:nvSpPr>
        <p:spPr>
          <a:xfrm>
            <a:off x="6653194" y="4142913"/>
            <a:ext cx="1823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from hit finding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C9C9B3-1A68-BD49-9333-103D0F2A6B7E}"/>
              </a:ext>
            </a:extLst>
          </p:cNvPr>
          <p:cNvCxnSpPr>
            <a:stCxn id="33" idx="0"/>
          </p:cNvCxnSpPr>
          <p:nvPr/>
        </p:nvCxnSpPr>
        <p:spPr>
          <a:xfrm flipV="1">
            <a:off x="7564854" y="3831178"/>
            <a:ext cx="0" cy="31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5DCCB3-1D77-63C3-7E1E-9C915483FDD3}"/>
              </a:ext>
            </a:extLst>
          </p:cNvPr>
          <p:cNvSpPr txBox="1"/>
          <p:nvPr/>
        </p:nvSpPr>
        <p:spPr>
          <a:xfrm>
            <a:off x="3610254" y="3935163"/>
            <a:ext cx="2746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Candidate 1 GeV </a:t>
            </a:r>
            <a:r>
              <a:rPr lang="el-GR" dirty="0">
                <a:solidFill>
                  <a:schemeClr val="accent1"/>
                </a:solidFill>
              </a:rPr>
              <a:t>π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r>
              <a:rPr lang="en-US" dirty="0">
                <a:solidFill>
                  <a:schemeClr val="accent1"/>
                </a:solidFill>
              </a:rPr>
              <a:t> event</a:t>
            </a:r>
          </a:p>
          <a:p>
            <a:r>
              <a:rPr lang="el-GR" dirty="0">
                <a:solidFill>
                  <a:schemeClr val="accent1"/>
                </a:solidFill>
              </a:rPr>
              <a:t>π</a:t>
            </a:r>
            <a:r>
              <a:rPr lang="en-US" baseline="30000" dirty="0">
                <a:solidFill>
                  <a:schemeClr val="accent1"/>
                </a:solidFill>
              </a:rPr>
              <a:t>+</a:t>
            </a:r>
            <a:r>
              <a:rPr lang="en-US" dirty="0">
                <a:solidFill>
                  <a:schemeClr val="accent1"/>
                </a:solidFill>
              </a:rPr>
              <a:t> track (purple) comes in from left and produces </a:t>
            </a:r>
            <a:r>
              <a:rPr lang="el-GR" dirty="0">
                <a:solidFill>
                  <a:schemeClr val="accent1"/>
                </a:solidFill>
              </a:rPr>
              <a:t>π</a:t>
            </a:r>
            <a:r>
              <a:rPr lang="en-US" baseline="30000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accent1"/>
                </a:solidFill>
              </a:rPr>
              <a:t> decay photon showers (red and black)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6641B4-8C5A-927F-5A61-30B1A8D85486}"/>
              </a:ext>
            </a:extLst>
          </p:cNvPr>
          <p:cNvSpPr txBox="1"/>
          <p:nvPr/>
        </p:nvSpPr>
        <p:spPr>
          <a:xfrm>
            <a:off x="3610254" y="2114270"/>
            <a:ext cx="15726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ProtoDUNE</a:t>
            </a:r>
            <a:r>
              <a:rPr lang="en-US" dirty="0"/>
              <a:t>-SP Data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38601B-8A1A-25FD-DF25-E80F245FAAB9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8412BC-BF57-113E-D402-BB76103D88E3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Event reconstruction –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71966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057B98-FD65-0953-A631-338EE16BC982}"/>
              </a:ext>
            </a:extLst>
          </p:cNvPr>
          <p:cNvSpPr/>
          <p:nvPr/>
        </p:nvSpPr>
        <p:spPr>
          <a:xfrm>
            <a:off x="6888767" y="286247"/>
            <a:ext cx="1881522" cy="104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creen Shot 2018-09-28 at 11.46.35.png" descr="Screen Shot 2018-09-28 at 11.46.35.png">
            <a:extLst>
              <a:ext uri="{FF2B5EF4-FFF2-40B4-BE49-F238E27FC236}">
                <a16:creationId xmlns:a16="http://schemas.microsoft.com/office/drawing/2014/main" id="{DB555B7E-D650-97D9-5CC2-E597CA3E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21" y="1355692"/>
            <a:ext cx="3333558" cy="29920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8862E90-FF8D-4A9C-44C5-CF61946B77AD}"/>
              </a:ext>
            </a:extLst>
          </p:cNvPr>
          <p:cNvSpPr/>
          <p:nvPr/>
        </p:nvSpPr>
        <p:spPr>
          <a:xfrm>
            <a:off x="1285876" y="968034"/>
            <a:ext cx="1924558" cy="775316"/>
          </a:xfrm>
          <a:prstGeom prst="wedgeRectCallout">
            <a:avLst>
              <a:gd name="adj1" fmla="val 44480"/>
              <a:gd name="adj2" fmla="val 9101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Calorimetry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dE</a:t>
            </a:r>
            <a:r>
              <a:rPr lang="en-US" dirty="0">
                <a:solidFill>
                  <a:schemeClr val="tx1"/>
                </a:solidFill>
              </a:rPr>
              <a:t>/dx from </a:t>
            </a:r>
            <a:r>
              <a:rPr lang="en-US" dirty="0" err="1">
                <a:solidFill>
                  <a:schemeClr val="tx1"/>
                </a:solidFill>
              </a:rPr>
              <a:t>ionisation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5831856-FE40-C7CF-F34A-379B77E9612C}"/>
              </a:ext>
            </a:extLst>
          </p:cNvPr>
          <p:cNvSpPr/>
          <p:nvPr/>
        </p:nvSpPr>
        <p:spPr>
          <a:xfrm>
            <a:off x="733426" y="2415834"/>
            <a:ext cx="1924558" cy="775316"/>
          </a:xfrm>
          <a:prstGeom prst="wedgeRectCallout">
            <a:avLst>
              <a:gd name="adj1" fmla="val 72195"/>
              <a:gd name="adj2" fmla="val -235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Neutrino Interactions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Flavour</a:t>
            </a:r>
            <a:r>
              <a:rPr lang="en-US" dirty="0">
                <a:solidFill>
                  <a:schemeClr val="tx1"/>
                </a:solidFill>
              </a:rPr>
              <a:t> ID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Background rejection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Energy estimation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981C0F9-61F6-4035-1D06-A94DACB98E08}"/>
              </a:ext>
            </a:extLst>
          </p:cNvPr>
          <p:cNvSpPr/>
          <p:nvPr/>
        </p:nvSpPr>
        <p:spPr>
          <a:xfrm>
            <a:off x="1375951" y="3948521"/>
            <a:ext cx="1924558" cy="775316"/>
          </a:xfrm>
          <a:prstGeom prst="wedgeRectCallout">
            <a:avLst>
              <a:gd name="adj1" fmla="val 74175"/>
              <a:gd name="adj2" fmla="val -6255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Energy Estimation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Muons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EM showers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Hadronic activity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9EB0DF4-8C8A-7AE4-4473-303E37E20C0A}"/>
              </a:ext>
            </a:extLst>
          </p:cNvPr>
          <p:cNvSpPr/>
          <p:nvPr/>
        </p:nvSpPr>
        <p:spPr>
          <a:xfrm>
            <a:off x="5033963" y="821200"/>
            <a:ext cx="1924558" cy="848443"/>
          </a:xfrm>
          <a:prstGeom prst="wedgeRectCallout">
            <a:avLst>
              <a:gd name="adj1" fmla="val -22582"/>
              <a:gd name="adj2" fmla="val 7688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Particle ID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PID from </a:t>
            </a:r>
            <a:r>
              <a:rPr lang="en-US" dirty="0" err="1">
                <a:solidFill>
                  <a:schemeClr val="tx1"/>
                </a:solidFill>
              </a:rPr>
              <a:t>dE</a:t>
            </a:r>
            <a:r>
              <a:rPr lang="en-US" dirty="0">
                <a:solidFill>
                  <a:schemeClr val="tx1"/>
                </a:solidFill>
              </a:rPr>
              <a:t>/dx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Start/End for separation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(e/</a:t>
            </a:r>
            <a:r>
              <a:rPr lang="el-GR" dirty="0">
                <a:solidFill>
                  <a:schemeClr val="tx1"/>
                </a:solidFill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US" dirty="0">
                <a:solidFill>
                  <a:schemeClr val="tx1"/>
                </a:solidFill>
              </a:rPr>
              <a:t>/K/p)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448EF85E-3E41-E003-95CC-205D7BC2A390}"/>
              </a:ext>
            </a:extLst>
          </p:cNvPr>
          <p:cNvSpPr/>
          <p:nvPr/>
        </p:nvSpPr>
        <p:spPr>
          <a:xfrm>
            <a:off x="6353333" y="2119910"/>
            <a:ext cx="1924558" cy="295924"/>
          </a:xfrm>
          <a:prstGeom prst="wedgeRectCallout">
            <a:avLst>
              <a:gd name="adj1" fmla="val -71332"/>
              <a:gd name="adj2" fmla="val -1110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accent1"/>
                </a:solidFill>
              </a:rPr>
              <a:t>π</a:t>
            </a:r>
            <a:r>
              <a:rPr lang="en-US" baseline="30000" dirty="0">
                <a:solidFill>
                  <a:schemeClr val="accent1"/>
                </a:solidFill>
              </a:rPr>
              <a:t>0</a:t>
            </a:r>
            <a:r>
              <a:rPr lang="en-US" dirty="0">
                <a:solidFill>
                  <a:schemeClr val="accent1"/>
                </a:solidFill>
              </a:rPr>
              <a:t> Mass Reconstruction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15AAB63-ADEB-B89C-1A1E-F3F942506F92}"/>
              </a:ext>
            </a:extLst>
          </p:cNvPr>
          <p:cNvSpPr/>
          <p:nvPr/>
        </p:nvSpPr>
        <p:spPr>
          <a:xfrm>
            <a:off x="6353333" y="2803492"/>
            <a:ext cx="1924558" cy="295924"/>
          </a:xfrm>
          <a:prstGeom prst="wedgeRectCallout">
            <a:avLst>
              <a:gd name="adj1" fmla="val -71332"/>
              <a:gd name="adj2" fmla="val -1110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Michel Electron Studies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FFC68B47-EF69-B72F-770E-F4964613387C}"/>
              </a:ext>
            </a:extLst>
          </p:cNvPr>
          <p:cNvSpPr/>
          <p:nvPr/>
        </p:nvSpPr>
        <p:spPr>
          <a:xfrm>
            <a:off x="5591176" y="3927851"/>
            <a:ext cx="2905123" cy="848442"/>
          </a:xfrm>
          <a:prstGeom prst="wedgeRectCallout">
            <a:avLst>
              <a:gd name="adj1" fmla="val -41141"/>
              <a:gd name="adj2" fmla="val -8098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Track Fitting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Trajectory determination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Momentum from multiple Coulomb scattering for exiting tracks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1D3A0-26E8-033C-937D-0757B751910C}"/>
              </a:ext>
            </a:extLst>
          </p:cNvPr>
          <p:cNvSpPr txBox="1"/>
          <p:nvPr/>
        </p:nvSpPr>
        <p:spPr>
          <a:xfrm>
            <a:off x="3832096" y="4573796"/>
            <a:ext cx="1201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 S. Green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FA0325-E25A-06D0-915F-8D8679710D05}"/>
              </a:ext>
            </a:extLst>
          </p:cNvPr>
          <p:cNvSpPr txBox="1"/>
          <p:nvPr/>
        </p:nvSpPr>
        <p:spPr>
          <a:xfrm>
            <a:off x="6113745" y="3210482"/>
            <a:ext cx="1997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ProtoDUNE</a:t>
            </a:r>
            <a:r>
              <a:rPr lang="en-US" dirty="0"/>
              <a:t>-SP Simulation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F6973A-21E7-547D-CB8F-A4F2F65B4640}"/>
              </a:ext>
            </a:extLst>
          </p:cNvPr>
          <p:cNvCxnSpPr/>
          <p:nvPr/>
        </p:nvCxnSpPr>
        <p:spPr>
          <a:xfrm>
            <a:off x="0" y="278296"/>
            <a:ext cx="9144000" cy="0"/>
          </a:xfrm>
          <a:prstGeom prst="line">
            <a:avLst/>
          </a:prstGeom>
          <a:ln w="28575"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1FEADF-0ADD-6A6B-614E-38A1308E60C2}"/>
              </a:ext>
            </a:extLst>
          </p:cNvPr>
          <p:cNvSpPr txBox="1">
            <a:spLocks/>
          </p:cNvSpPr>
          <p:nvPr/>
        </p:nvSpPr>
        <p:spPr>
          <a:xfrm>
            <a:off x="399212" y="440333"/>
            <a:ext cx="7027306" cy="38086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2DD"/>
                </a:solidFill>
              </a:rPr>
              <a:t>Event reconstruction – high-level </a:t>
            </a:r>
            <a:r>
              <a:rPr lang="en-US" sz="2400" dirty="0" err="1">
                <a:solidFill>
                  <a:srgbClr val="00B2DD"/>
                </a:solidFill>
              </a:rPr>
              <a:t>characterisation</a:t>
            </a:r>
            <a:endParaRPr lang="en-US" sz="2400" dirty="0">
              <a:solidFill>
                <a:srgbClr val="00B2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4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w_powerpoint_template_-_blue_nd" id="{5BAAF874-1798-F342-BA28-ACD6F16DCF59}" vid="{D1955D77-7640-7843-A08D-B5B83F8B39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7128</TotalTime>
  <Words>978</Words>
  <Application>Microsoft Macintosh PowerPoint</Application>
  <PresentationFormat>On-screen Show (16:9)</PresentationFormat>
  <Paragraphs>193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SemiBold</vt:lpstr>
      <vt:lpstr>Menlo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Chappell, Andy</dc:creator>
  <cp:lastModifiedBy>Chappell, Andy</cp:lastModifiedBy>
  <cp:revision>760</cp:revision>
  <dcterms:created xsi:type="dcterms:W3CDTF">2019-12-02T09:12:45Z</dcterms:created>
  <dcterms:modified xsi:type="dcterms:W3CDTF">2022-11-08T22:47:59Z</dcterms:modified>
</cp:coreProperties>
</file>